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10287000" cx="18288000"/>
  <p:notesSz cx="6858000" cy="9144000"/>
  <p:embeddedFontLst>
    <p:embeddedFont>
      <p:font typeface="Poppins"/>
      <p:regular r:id="rId35"/>
      <p:bold r:id="rId36"/>
      <p:italic r:id="rId37"/>
      <p:boldItalic r:id="rId38"/>
    </p:embeddedFont>
    <p:embeddedFont>
      <p:font typeface="Poppins Light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DM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1" roundtripDataSignature="AMtx7mhu/q1zaz9HZdwX7G4BWPKz5zwI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.fntdata"/><Relationship Id="rId42" Type="http://schemas.openxmlformats.org/officeDocument/2006/relationships/font" Target="fonts/PoppinsLight-boldItalic.fntdata"/><Relationship Id="rId41" Type="http://schemas.openxmlformats.org/officeDocument/2006/relationships/font" Target="fonts/PoppinsLight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MSans-bold.fntdata"/><Relationship Id="rId47" Type="http://schemas.openxmlformats.org/officeDocument/2006/relationships/font" Target="fonts/DMSans-regular.fntdata"/><Relationship Id="rId49" Type="http://schemas.openxmlformats.org/officeDocument/2006/relationships/font" Target="fonts/DM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Poppins-regular.fntdata"/><Relationship Id="rId34" Type="http://schemas.openxmlformats.org/officeDocument/2006/relationships/slide" Target="slides/slide29.xml"/><Relationship Id="rId37" Type="http://schemas.openxmlformats.org/officeDocument/2006/relationships/font" Target="fonts/Poppins-italic.fntdata"/><Relationship Id="rId36" Type="http://schemas.openxmlformats.org/officeDocument/2006/relationships/font" Target="fonts/Poppins-bold.fntdata"/><Relationship Id="rId39" Type="http://schemas.openxmlformats.org/officeDocument/2006/relationships/font" Target="fonts/PoppinsLight-regular.fntdata"/><Relationship Id="rId38" Type="http://schemas.openxmlformats.org/officeDocument/2006/relationships/font" Target="fonts/Poppi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DM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</a:t>
            </a:r>
            <a:endParaRPr/>
          </a:p>
        </p:txBody>
      </p:sp>
      <p:sp>
        <p:nvSpPr>
          <p:cNvPr id="301" name="Google Shape;30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</a:t>
            </a:r>
            <a:endParaRPr/>
          </a:p>
        </p:txBody>
      </p:sp>
      <p:sp>
        <p:nvSpPr>
          <p:cNvPr id="331" name="Google Shape;33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</a:t>
            </a:r>
            <a:endParaRPr/>
          </a:p>
        </p:txBody>
      </p:sp>
      <p:sp>
        <p:nvSpPr>
          <p:cNvPr id="356" name="Google Shape;35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</a:t>
            </a:r>
            <a:endParaRPr/>
          </a:p>
        </p:txBody>
      </p:sp>
      <p:sp>
        <p:nvSpPr>
          <p:cNvPr id="381" name="Google Shape;38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</a:t>
            </a:r>
            <a:endParaRPr/>
          </a:p>
        </p:txBody>
      </p:sp>
      <p:sp>
        <p:nvSpPr>
          <p:cNvPr id="523" name="Google Shape;52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</a:t>
            </a:r>
            <a:endParaRPr/>
          </a:p>
        </p:txBody>
      </p:sp>
      <p:sp>
        <p:nvSpPr>
          <p:cNvPr id="549" name="Google Shape;54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</a:t>
            </a:r>
            <a:endParaRPr/>
          </a:p>
        </p:txBody>
      </p:sp>
      <p:sp>
        <p:nvSpPr>
          <p:cNvPr id="576" name="Google Shape;57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</a:t>
            </a:r>
            <a:endParaRPr/>
          </a:p>
        </p:txBody>
      </p:sp>
      <p:sp>
        <p:nvSpPr>
          <p:cNvPr id="611" name="Google Shape;61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</a:t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</a:t>
            </a:r>
            <a:endParaRPr/>
          </a:p>
        </p:txBody>
      </p:sp>
      <p:sp>
        <p:nvSpPr>
          <p:cNvPr id="1023" name="Google Shape;102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</a:t>
            </a:r>
            <a:endParaRPr/>
          </a:p>
        </p:txBody>
      </p:sp>
      <p:sp>
        <p:nvSpPr>
          <p:cNvPr id="1045" name="Google Shape;1045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anna</a:t>
            </a:r>
            <a:endParaRPr/>
          </a:p>
        </p:txBody>
      </p:sp>
      <p:sp>
        <p:nvSpPr>
          <p:cNvPr id="1072" name="Google Shape;107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</a:t>
            </a:r>
            <a:endParaRPr/>
          </a:p>
        </p:txBody>
      </p:sp>
      <p:sp>
        <p:nvSpPr>
          <p:cNvPr id="1114" name="Google Shape;1114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</a:t>
            </a:r>
            <a:endParaRPr/>
          </a:p>
        </p:txBody>
      </p:sp>
      <p:sp>
        <p:nvSpPr>
          <p:cNvPr id="118" name="Google Shape;11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</a:t>
            </a:r>
            <a:endParaRPr/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</a:t>
            </a:r>
            <a:endParaRPr/>
          </a:p>
        </p:txBody>
      </p:sp>
      <p:sp>
        <p:nvSpPr>
          <p:cNvPr id="167" name="Google Shape;16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</a:t>
            </a:r>
            <a:endParaRPr/>
          </a:p>
        </p:txBody>
      </p:sp>
      <p:sp>
        <p:nvSpPr>
          <p:cNvPr id="195" name="Google Shape;19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Julia – feature correlations</a:t>
            </a:r>
            <a:endParaRPr/>
          </a:p>
        </p:txBody>
      </p:sp>
      <p:sp>
        <p:nvSpPr>
          <p:cNvPr id="223" name="Google Shape;22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</a:t>
            </a:r>
            <a:endParaRPr/>
          </a:p>
        </p:txBody>
      </p:sp>
      <p:sp>
        <p:nvSpPr>
          <p:cNvPr id="259" name="Google Shape;25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</a:t>
            </a:r>
            <a:endParaRPr/>
          </a:p>
        </p:txBody>
      </p:sp>
      <p:sp>
        <p:nvSpPr>
          <p:cNvPr id="267" name="Google Shape;26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Relationship Id="rId6" Type="http://schemas.openxmlformats.org/officeDocument/2006/relationships/image" Target="../media/image6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Relationship Id="rId4" Type="http://schemas.openxmlformats.org/officeDocument/2006/relationships/image" Target="../media/image4.png"/><Relationship Id="rId5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11087100" y="3086100"/>
            <a:ext cx="7200900" cy="7200900"/>
          </a:xfrm>
          <a:custGeom>
            <a:rect b="b" l="l" r="r" t="t"/>
            <a:pathLst>
              <a:path extrusionOk="0" h="7200900" w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9810113" y="2652012"/>
            <a:ext cx="1276987" cy="1276987"/>
          </a:xfrm>
          <a:custGeom>
            <a:rect b="b" l="l" r="r" t="t"/>
            <a:pathLst>
              <a:path extrusionOk="0" h="1276987" w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5720864" y="1427539"/>
            <a:ext cx="482144" cy="467032"/>
          </a:xfrm>
          <a:custGeom>
            <a:rect b="b" l="l" r="r" t="t"/>
            <a:pathLst>
              <a:path extrusionOk="0" h="467032" w="482144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7682761">
            <a:off x="-1383321" y="-1859499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245579" y="6501079"/>
            <a:ext cx="88830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Crafting Strategies for Success in the European Airbnb Market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245579" y="2785579"/>
            <a:ext cx="10413000" cy="3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DataDriven Stays</a:t>
            </a:r>
            <a:r>
              <a:rPr lang="en-US" sz="1157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260945" y="9693729"/>
            <a:ext cx="9264055" cy="3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35000"/>
                </a:solidFill>
                <a:latin typeface="DM Sans"/>
                <a:ea typeface="DM Sans"/>
                <a:cs typeface="DM Sans"/>
                <a:sym typeface="DM Sans"/>
              </a:rPr>
              <a:t>Team A4 – Julia Ungvary, Anna Vasconcelos, Cole Whittington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0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304" name="Google Shape;304;p10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305" name="Google Shape;30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307" name="Google Shape;307;p10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308" name="Google Shape;308;p10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0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Guest Satisfaction</a:t>
                </a:r>
                <a:endParaRPr/>
              </a:p>
            </p:txBody>
          </p:sp>
        </p:grpSp>
      </p:grpSp>
      <p:sp>
        <p:nvSpPr>
          <p:cNvPr id="310" name="Google Shape;310;p10"/>
          <p:cNvSpPr/>
          <p:nvPr/>
        </p:nvSpPr>
        <p:spPr>
          <a:xfrm rot="-5400000">
            <a:off x="10207467" y="3326351"/>
            <a:ext cx="10901093" cy="10901093"/>
          </a:xfrm>
          <a:custGeom>
            <a:rect b="b" l="l" r="r" t="t"/>
            <a:pathLst>
              <a:path extrusionOk="0"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1" name="Google Shape;311;p10"/>
          <p:cNvGrpSpPr/>
          <p:nvPr/>
        </p:nvGrpSpPr>
        <p:grpSpPr>
          <a:xfrm>
            <a:off x="1246057" y="1047325"/>
            <a:ext cx="7372350" cy="842707"/>
            <a:chOff x="0" y="-38100"/>
            <a:chExt cx="1941689" cy="221948"/>
          </a:xfrm>
        </p:grpSpPr>
        <p:sp>
          <p:nvSpPr>
            <p:cNvPr id="312" name="Google Shape;312;p10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0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0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315" name="Google Shape;315;p10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0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10"/>
          <p:cNvSpPr/>
          <p:nvPr/>
        </p:nvSpPr>
        <p:spPr>
          <a:xfrm>
            <a:off x="9580917" y="2604697"/>
            <a:ext cx="8112034" cy="6172200"/>
          </a:xfrm>
          <a:custGeom>
            <a:rect b="b" l="l" r="r" t="t"/>
            <a:pathLst>
              <a:path extrusionOk="0" h="6172200" w="8112034">
                <a:moveTo>
                  <a:pt x="0" y="0"/>
                </a:moveTo>
                <a:lnTo>
                  <a:pt x="8112034" y="0"/>
                </a:lnTo>
                <a:lnTo>
                  <a:pt x="8112034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0"/>
          <p:cNvSpPr/>
          <p:nvPr/>
        </p:nvSpPr>
        <p:spPr>
          <a:xfrm>
            <a:off x="686804" y="5276797"/>
            <a:ext cx="8490857" cy="4780722"/>
          </a:xfrm>
          <a:custGeom>
            <a:rect b="b" l="l" r="r" t="t"/>
            <a:pathLst>
              <a:path extrusionOk="0" h="4780722" w="8490857">
                <a:moveTo>
                  <a:pt x="0" y="0"/>
                </a:moveTo>
                <a:lnTo>
                  <a:pt x="8490857" y="0"/>
                </a:lnTo>
                <a:lnTo>
                  <a:pt x="8490857" y="4780721"/>
                </a:lnTo>
                <a:lnTo>
                  <a:pt x="0" y="4780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"/>
          <p:cNvSpPr/>
          <p:nvPr/>
        </p:nvSpPr>
        <p:spPr>
          <a:xfrm rot="-3113345">
            <a:off x="16837754" y="8040583"/>
            <a:ext cx="1371374" cy="867706"/>
          </a:xfrm>
          <a:custGeom>
            <a:rect b="b" l="l" r="r" t="t"/>
            <a:pathLst>
              <a:path extrusionOk="0" h="867706" w="1371374">
                <a:moveTo>
                  <a:pt x="0" y="0"/>
                </a:moveTo>
                <a:lnTo>
                  <a:pt x="1371374" y="0"/>
                </a:lnTo>
                <a:lnTo>
                  <a:pt x="1371374" y="867706"/>
                </a:lnTo>
                <a:lnTo>
                  <a:pt x="0" y="867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10"/>
          <p:cNvGrpSpPr/>
          <p:nvPr/>
        </p:nvGrpSpPr>
        <p:grpSpPr>
          <a:xfrm>
            <a:off x="9744203" y="2465273"/>
            <a:ext cx="7948749" cy="6311624"/>
            <a:chOff x="0" y="-38100"/>
            <a:chExt cx="1736637" cy="1378959"/>
          </a:xfrm>
        </p:grpSpPr>
        <p:sp>
          <p:nvSpPr>
            <p:cNvPr id="321" name="Google Shape;321;p10"/>
            <p:cNvSpPr/>
            <p:nvPr/>
          </p:nvSpPr>
          <p:spPr>
            <a:xfrm>
              <a:off x="0" y="0"/>
              <a:ext cx="1736637" cy="1340859"/>
            </a:xfrm>
            <a:custGeom>
              <a:rect b="b" l="l" r="r" t="t"/>
              <a:pathLst>
                <a:path extrusionOk="0" h="1340859" w="1736637">
                  <a:moveTo>
                    <a:pt x="49673" y="0"/>
                  </a:moveTo>
                  <a:lnTo>
                    <a:pt x="1686964" y="0"/>
                  </a:lnTo>
                  <a:cubicBezTo>
                    <a:pt x="1714397" y="0"/>
                    <a:pt x="1736637" y="22239"/>
                    <a:pt x="1736637" y="49673"/>
                  </a:cubicBezTo>
                  <a:lnTo>
                    <a:pt x="1736637" y="1291186"/>
                  </a:lnTo>
                  <a:cubicBezTo>
                    <a:pt x="1736637" y="1318620"/>
                    <a:pt x="1714397" y="1340859"/>
                    <a:pt x="1686964" y="1340859"/>
                  </a:cubicBezTo>
                  <a:lnTo>
                    <a:pt x="49673" y="1340859"/>
                  </a:lnTo>
                  <a:cubicBezTo>
                    <a:pt x="36499" y="1340859"/>
                    <a:pt x="23864" y="1335626"/>
                    <a:pt x="14549" y="1326310"/>
                  </a:cubicBezTo>
                  <a:cubicBezTo>
                    <a:pt x="5233" y="1316995"/>
                    <a:pt x="0" y="1304360"/>
                    <a:pt x="0" y="1291186"/>
                  </a:cubicBezTo>
                  <a:lnTo>
                    <a:pt x="0" y="49673"/>
                  </a:lnTo>
                  <a:cubicBezTo>
                    <a:pt x="0" y="22239"/>
                    <a:pt x="22239" y="0"/>
                    <a:pt x="496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0"/>
            <p:cNvSpPr txBox="1"/>
            <p:nvPr/>
          </p:nvSpPr>
          <p:spPr>
            <a:xfrm>
              <a:off x="0" y="-38100"/>
              <a:ext cx="1736637" cy="1378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10"/>
          <p:cNvSpPr txBox="1"/>
          <p:nvPr/>
        </p:nvSpPr>
        <p:spPr>
          <a:xfrm>
            <a:off x="1028700" y="1115786"/>
            <a:ext cx="10113552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Principal Component Analysis</a:t>
            </a:r>
            <a:endParaRPr/>
          </a:p>
        </p:txBody>
      </p:sp>
      <p:sp>
        <p:nvSpPr>
          <p:cNvPr id="324" name="Google Shape;324;p10"/>
          <p:cNvSpPr txBox="1"/>
          <p:nvPr/>
        </p:nvSpPr>
        <p:spPr>
          <a:xfrm>
            <a:off x="1137379" y="2186801"/>
            <a:ext cx="7589707" cy="295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Why? 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improve computational efficiency, reduce noise, and resolve collinearity issues with models such as Logistic Regression and K-Nearest Neighbors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How?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dimension reduction algorithm reduced the dataset from 13 metric variables to 5 metric variables </a:t>
            </a:r>
            <a:endParaRPr/>
          </a:p>
        </p:txBody>
      </p:sp>
      <p:grpSp>
        <p:nvGrpSpPr>
          <p:cNvPr id="325" name="Google Shape;325;p10"/>
          <p:cNvGrpSpPr/>
          <p:nvPr/>
        </p:nvGrpSpPr>
        <p:grpSpPr>
          <a:xfrm>
            <a:off x="957858" y="5516410"/>
            <a:ext cx="8186142" cy="4110591"/>
            <a:chOff x="0" y="-38100"/>
            <a:chExt cx="1788502" cy="898079"/>
          </a:xfrm>
        </p:grpSpPr>
        <p:sp>
          <p:nvSpPr>
            <p:cNvPr id="326" name="Google Shape;326;p10"/>
            <p:cNvSpPr/>
            <p:nvPr/>
          </p:nvSpPr>
          <p:spPr>
            <a:xfrm>
              <a:off x="0" y="0"/>
              <a:ext cx="1788502" cy="859979"/>
            </a:xfrm>
            <a:custGeom>
              <a:rect b="b" l="l" r="r" t="t"/>
              <a:pathLst>
                <a:path extrusionOk="0" h="859979" w="1788502">
                  <a:moveTo>
                    <a:pt x="48232" y="0"/>
                  </a:moveTo>
                  <a:lnTo>
                    <a:pt x="1740270" y="0"/>
                  </a:lnTo>
                  <a:cubicBezTo>
                    <a:pt x="1753062" y="0"/>
                    <a:pt x="1765330" y="5082"/>
                    <a:pt x="1774375" y="14127"/>
                  </a:cubicBezTo>
                  <a:cubicBezTo>
                    <a:pt x="1783421" y="23172"/>
                    <a:pt x="1788502" y="35440"/>
                    <a:pt x="1788502" y="48232"/>
                  </a:cubicBezTo>
                  <a:lnTo>
                    <a:pt x="1788502" y="811747"/>
                  </a:lnTo>
                  <a:cubicBezTo>
                    <a:pt x="1788502" y="824539"/>
                    <a:pt x="1783421" y="836807"/>
                    <a:pt x="1774375" y="845852"/>
                  </a:cubicBezTo>
                  <a:cubicBezTo>
                    <a:pt x="1765330" y="854897"/>
                    <a:pt x="1753062" y="859979"/>
                    <a:pt x="1740270" y="859979"/>
                  </a:cubicBezTo>
                  <a:lnTo>
                    <a:pt x="48232" y="859979"/>
                  </a:lnTo>
                  <a:cubicBezTo>
                    <a:pt x="35440" y="859979"/>
                    <a:pt x="23172" y="854897"/>
                    <a:pt x="14127" y="845852"/>
                  </a:cubicBezTo>
                  <a:cubicBezTo>
                    <a:pt x="5082" y="836807"/>
                    <a:pt x="0" y="824539"/>
                    <a:pt x="0" y="811747"/>
                  </a:cubicBezTo>
                  <a:lnTo>
                    <a:pt x="0" y="48232"/>
                  </a:lnTo>
                  <a:cubicBezTo>
                    <a:pt x="0" y="35440"/>
                    <a:pt x="5082" y="23172"/>
                    <a:pt x="14127" y="14127"/>
                  </a:cubicBezTo>
                  <a:cubicBezTo>
                    <a:pt x="23172" y="5082"/>
                    <a:pt x="35440" y="0"/>
                    <a:pt x="482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0"/>
            <p:cNvSpPr txBox="1"/>
            <p:nvPr/>
          </p:nvSpPr>
          <p:spPr>
            <a:xfrm>
              <a:off x="0" y="-38100"/>
              <a:ext cx="1788502" cy="8980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11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334" name="Google Shape;334;p11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335" name="Google Shape;33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337" name="Google Shape;337;p11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338" name="Google Shape;338;p11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1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Guest Satisfaction</a:t>
                </a:r>
                <a:endParaRPr/>
              </a:p>
            </p:txBody>
          </p:sp>
        </p:grpSp>
      </p:grpSp>
      <p:grpSp>
        <p:nvGrpSpPr>
          <p:cNvPr id="340" name="Google Shape;340;p11"/>
          <p:cNvGrpSpPr/>
          <p:nvPr/>
        </p:nvGrpSpPr>
        <p:grpSpPr>
          <a:xfrm>
            <a:off x="1246057" y="1047325"/>
            <a:ext cx="7372350" cy="842707"/>
            <a:chOff x="0" y="-38100"/>
            <a:chExt cx="1941689" cy="221948"/>
          </a:xfrm>
        </p:grpSpPr>
        <p:sp>
          <p:nvSpPr>
            <p:cNvPr id="341" name="Google Shape;341;p11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1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1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344" name="Google Shape;344;p11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1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1"/>
          <p:cNvSpPr/>
          <p:nvPr/>
        </p:nvSpPr>
        <p:spPr>
          <a:xfrm rot="5400000">
            <a:off x="0" y="8002245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09" y="0"/>
                </a:lnTo>
                <a:lnTo>
                  <a:pt x="2512109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1"/>
          <p:cNvSpPr/>
          <p:nvPr/>
        </p:nvSpPr>
        <p:spPr>
          <a:xfrm>
            <a:off x="9144000" y="2067086"/>
            <a:ext cx="8382113" cy="6152828"/>
          </a:xfrm>
          <a:custGeom>
            <a:rect b="b" l="l" r="r" t="t"/>
            <a:pathLst>
              <a:path extrusionOk="0" h="6152828" w="8382113">
                <a:moveTo>
                  <a:pt x="0" y="0"/>
                </a:moveTo>
                <a:lnTo>
                  <a:pt x="8382113" y="0"/>
                </a:lnTo>
                <a:lnTo>
                  <a:pt x="8382113" y="6152828"/>
                </a:lnTo>
                <a:lnTo>
                  <a:pt x="0" y="6152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1"/>
          <p:cNvSpPr txBox="1"/>
          <p:nvPr/>
        </p:nvSpPr>
        <p:spPr>
          <a:xfrm>
            <a:off x="1028700" y="1115786"/>
            <a:ext cx="10113552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K-Nearest Neighbors Model</a:t>
            </a:r>
            <a:endParaRPr/>
          </a:p>
        </p:txBody>
      </p:sp>
      <p:sp>
        <p:nvSpPr>
          <p:cNvPr id="349" name="Google Shape;349;p11"/>
          <p:cNvSpPr txBox="1"/>
          <p:nvPr/>
        </p:nvSpPr>
        <p:spPr>
          <a:xfrm>
            <a:off x="986841" y="2531675"/>
            <a:ext cx="7890900" cy="6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Method: To find the k value that would score the highest, fourteen models were run with k values ranging from 1 to 14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Performer: The model with a k value equal to 1</a:t>
            </a:r>
            <a:r>
              <a:rPr lang="en-US" sz="2094"/>
              <a:t>, but this model overfit the training data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Graph: In general, the graph shows that for higher values of k, the accuracy score is lower than smaller values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Interesting Discovery: Even values of k performed worse than odd values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PCA Trained Data: Using the same methodology, fourteen models were run using the reduced dataset and for each corresponding k value, the accuracy score was slightly lower</a:t>
            </a:r>
            <a:endParaRPr/>
          </a:p>
        </p:txBody>
      </p:sp>
      <p:grpSp>
        <p:nvGrpSpPr>
          <p:cNvPr id="350" name="Google Shape;350;p11"/>
          <p:cNvGrpSpPr/>
          <p:nvPr/>
        </p:nvGrpSpPr>
        <p:grpSpPr>
          <a:xfrm>
            <a:off x="9506809" y="2280631"/>
            <a:ext cx="8019304" cy="5436593"/>
            <a:chOff x="0" y="-38100"/>
            <a:chExt cx="1752052" cy="1187783"/>
          </a:xfrm>
        </p:grpSpPr>
        <p:sp>
          <p:nvSpPr>
            <p:cNvPr id="351" name="Google Shape;351;p11"/>
            <p:cNvSpPr/>
            <p:nvPr/>
          </p:nvSpPr>
          <p:spPr>
            <a:xfrm>
              <a:off x="0" y="0"/>
              <a:ext cx="1752052" cy="1149683"/>
            </a:xfrm>
            <a:custGeom>
              <a:rect b="b" l="l" r="r" t="t"/>
              <a:pathLst>
                <a:path extrusionOk="0" h="1149683" w="1752052">
                  <a:moveTo>
                    <a:pt x="49236" y="0"/>
                  </a:moveTo>
                  <a:lnTo>
                    <a:pt x="1702816" y="0"/>
                  </a:lnTo>
                  <a:cubicBezTo>
                    <a:pt x="1715874" y="0"/>
                    <a:pt x="1728397" y="5187"/>
                    <a:pt x="1737631" y="14421"/>
                  </a:cubicBezTo>
                  <a:cubicBezTo>
                    <a:pt x="1746864" y="23654"/>
                    <a:pt x="1752052" y="36178"/>
                    <a:pt x="1752052" y="49236"/>
                  </a:cubicBezTo>
                  <a:lnTo>
                    <a:pt x="1752052" y="1100447"/>
                  </a:lnTo>
                  <a:cubicBezTo>
                    <a:pt x="1752052" y="1113505"/>
                    <a:pt x="1746864" y="1126029"/>
                    <a:pt x="1737631" y="1135262"/>
                  </a:cubicBezTo>
                  <a:cubicBezTo>
                    <a:pt x="1728397" y="1144496"/>
                    <a:pt x="1715874" y="1149683"/>
                    <a:pt x="1702816" y="1149683"/>
                  </a:cubicBezTo>
                  <a:lnTo>
                    <a:pt x="49236" y="1149683"/>
                  </a:lnTo>
                  <a:cubicBezTo>
                    <a:pt x="36178" y="1149683"/>
                    <a:pt x="23654" y="1144496"/>
                    <a:pt x="14421" y="1135262"/>
                  </a:cubicBezTo>
                  <a:cubicBezTo>
                    <a:pt x="5187" y="1126029"/>
                    <a:pt x="0" y="1113505"/>
                    <a:pt x="0" y="1100447"/>
                  </a:cubicBezTo>
                  <a:lnTo>
                    <a:pt x="0" y="49236"/>
                  </a:lnTo>
                  <a:cubicBezTo>
                    <a:pt x="0" y="36178"/>
                    <a:pt x="5187" y="23654"/>
                    <a:pt x="14421" y="14421"/>
                  </a:cubicBezTo>
                  <a:cubicBezTo>
                    <a:pt x="23654" y="5187"/>
                    <a:pt x="36178" y="0"/>
                    <a:pt x="492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1"/>
            <p:cNvSpPr txBox="1"/>
            <p:nvPr/>
          </p:nvSpPr>
          <p:spPr>
            <a:xfrm>
              <a:off x="0" y="-38100"/>
              <a:ext cx="1752052" cy="11877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2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359" name="Google Shape;359;p12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360" name="Google Shape;36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362" name="Google Shape;362;p12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363" name="Google Shape;363;p12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2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Guest Satisfaction</a:t>
                </a:r>
                <a:endParaRPr/>
              </a:p>
            </p:txBody>
          </p:sp>
        </p:grpSp>
      </p:grpSp>
      <p:grpSp>
        <p:nvGrpSpPr>
          <p:cNvPr id="365" name="Google Shape;365;p12"/>
          <p:cNvGrpSpPr/>
          <p:nvPr/>
        </p:nvGrpSpPr>
        <p:grpSpPr>
          <a:xfrm>
            <a:off x="1246057" y="1047325"/>
            <a:ext cx="7372350" cy="842707"/>
            <a:chOff x="0" y="-38100"/>
            <a:chExt cx="1941689" cy="221948"/>
          </a:xfrm>
        </p:grpSpPr>
        <p:sp>
          <p:nvSpPr>
            <p:cNvPr id="366" name="Google Shape;366;p12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2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12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369" name="Google Shape;369;p12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2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12"/>
          <p:cNvSpPr/>
          <p:nvPr/>
        </p:nvSpPr>
        <p:spPr>
          <a:xfrm>
            <a:off x="847964" y="2396794"/>
            <a:ext cx="8129485" cy="5743658"/>
          </a:xfrm>
          <a:custGeom>
            <a:rect b="b" l="l" r="r" t="t"/>
            <a:pathLst>
              <a:path extrusionOk="0" h="5743658" w="8129485">
                <a:moveTo>
                  <a:pt x="0" y="0"/>
                </a:moveTo>
                <a:lnTo>
                  <a:pt x="8129485" y="0"/>
                </a:lnTo>
                <a:lnTo>
                  <a:pt x="8129485" y="5743658"/>
                </a:lnTo>
                <a:lnTo>
                  <a:pt x="0" y="5743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12"/>
          <p:cNvGrpSpPr/>
          <p:nvPr/>
        </p:nvGrpSpPr>
        <p:grpSpPr>
          <a:xfrm>
            <a:off x="1028700" y="2606895"/>
            <a:ext cx="7948749" cy="5745277"/>
            <a:chOff x="0" y="-38100"/>
            <a:chExt cx="1736637" cy="1255224"/>
          </a:xfrm>
        </p:grpSpPr>
        <p:sp>
          <p:nvSpPr>
            <p:cNvPr id="373" name="Google Shape;373;p12"/>
            <p:cNvSpPr/>
            <p:nvPr/>
          </p:nvSpPr>
          <p:spPr>
            <a:xfrm>
              <a:off x="0" y="0"/>
              <a:ext cx="1736637" cy="1217124"/>
            </a:xfrm>
            <a:custGeom>
              <a:rect b="b" l="l" r="r" t="t"/>
              <a:pathLst>
                <a:path extrusionOk="0" h="1217124" w="1736637">
                  <a:moveTo>
                    <a:pt x="49673" y="0"/>
                  </a:moveTo>
                  <a:lnTo>
                    <a:pt x="1686964" y="0"/>
                  </a:lnTo>
                  <a:cubicBezTo>
                    <a:pt x="1714397" y="0"/>
                    <a:pt x="1736637" y="22239"/>
                    <a:pt x="1736637" y="49673"/>
                  </a:cubicBezTo>
                  <a:lnTo>
                    <a:pt x="1736637" y="1167451"/>
                  </a:lnTo>
                  <a:cubicBezTo>
                    <a:pt x="1736637" y="1194885"/>
                    <a:pt x="1714397" y="1217124"/>
                    <a:pt x="1686964" y="1217124"/>
                  </a:cubicBezTo>
                  <a:lnTo>
                    <a:pt x="49673" y="1217124"/>
                  </a:lnTo>
                  <a:cubicBezTo>
                    <a:pt x="36499" y="1217124"/>
                    <a:pt x="23864" y="1211891"/>
                    <a:pt x="14549" y="1202575"/>
                  </a:cubicBezTo>
                  <a:cubicBezTo>
                    <a:pt x="5233" y="1193260"/>
                    <a:pt x="0" y="1180625"/>
                    <a:pt x="0" y="1167451"/>
                  </a:cubicBezTo>
                  <a:lnTo>
                    <a:pt x="0" y="49673"/>
                  </a:lnTo>
                  <a:cubicBezTo>
                    <a:pt x="0" y="22239"/>
                    <a:pt x="22239" y="0"/>
                    <a:pt x="496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2"/>
            <p:cNvSpPr txBox="1"/>
            <p:nvPr/>
          </p:nvSpPr>
          <p:spPr>
            <a:xfrm>
              <a:off x="0" y="-38100"/>
              <a:ext cx="1736637" cy="12552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12"/>
          <p:cNvSpPr txBox="1"/>
          <p:nvPr/>
        </p:nvSpPr>
        <p:spPr>
          <a:xfrm>
            <a:off x="1028700" y="1115786"/>
            <a:ext cx="10113552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Random Forest Model</a:t>
            </a:r>
            <a:endParaRPr/>
          </a:p>
        </p:txBody>
      </p:sp>
      <p:sp>
        <p:nvSpPr>
          <p:cNvPr id="376" name="Google Shape;376;p12"/>
          <p:cNvSpPr txBox="1"/>
          <p:nvPr/>
        </p:nvSpPr>
        <p:spPr>
          <a:xfrm>
            <a:off x="9906323" y="2954902"/>
            <a:ext cx="7890782" cy="5185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Method: To find the number of estimators that would score the highest, seven models were ran with different estimator values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Performer: The model with 2000 estimators with an accuracy of 83.08%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Graph: In general, the graph shows an accuracy peak at 2000 estimators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Further Analysis: It is possible that estimator values above 10,000 would lead to higher accuracy scores as the graph seems to be trending upwards. However, this would take extensive time to compute.</a:t>
            </a:r>
            <a:endParaRPr/>
          </a:p>
        </p:txBody>
      </p:sp>
      <p:sp>
        <p:nvSpPr>
          <p:cNvPr id="377" name="Google Shape;377;p12"/>
          <p:cNvSpPr/>
          <p:nvPr/>
        </p:nvSpPr>
        <p:spPr>
          <a:xfrm rot="-5400000">
            <a:off x="16399378" y="-227355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3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384" name="Google Shape;384;p13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385" name="Google Shape;38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387" name="Google Shape;387;p13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3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Guest Satisfaction</a:t>
                </a:r>
                <a:endParaRPr/>
              </a:p>
            </p:txBody>
          </p:sp>
        </p:grpSp>
      </p:grpSp>
      <p:grpSp>
        <p:nvGrpSpPr>
          <p:cNvPr id="390" name="Google Shape;390;p13"/>
          <p:cNvGrpSpPr/>
          <p:nvPr/>
        </p:nvGrpSpPr>
        <p:grpSpPr>
          <a:xfrm>
            <a:off x="508073" y="957872"/>
            <a:ext cx="7372350" cy="842707"/>
            <a:chOff x="0" y="-38100"/>
            <a:chExt cx="1941689" cy="221948"/>
          </a:xfrm>
        </p:grpSpPr>
        <p:sp>
          <p:nvSpPr>
            <p:cNvPr id="391" name="Google Shape;391;p13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3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13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394" name="Google Shape;394;p13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3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13"/>
          <p:cNvSpPr txBox="1"/>
          <p:nvPr/>
        </p:nvSpPr>
        <p:spPr>
          <a:xfrm>
            <a:off x="1028700" y="820511"/>
            <a:ext cx="10113552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Comparing Predictive Power</a:t>
            </a:r>
            <a:endParaRPr/>
          </a:p>
        </p:txBody>
      </p:sp>
      <p:sp>
        <p:nvSpPr>
          <p:cNvPr id="397" name="Google Shape;397;p13"/>
          <p:cNvSpPr txBox="1"/>
          <p:nvPr/>
        </p:nvSpPr>
        <p:spPr>
          <a:xfrm>
            <a:off x="1028700" y="2717413"/>
            <a:ext cx="4755882" cy="4814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Performer: The random forest model with 2000 estimators as a parameter with an 83.08% accuracy score.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Overfitters: The decision tree model with an accuracy of 77.5% on the testing data but a 100% accuracy on the training data.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Worst Performers: The decision tree with arbitrary parameters scored equal to the naive rule at 67.44%.</a:t>
            </a:r>
            <a:endParaRPr/>
          </a:p>
        </p:txBody>
      </p:sp>
      <p:sp>
        <p:nvSpPr>
          <p:cNvPr id="398" name="Google Shape;398;p13"/>
          <p:cNvSpPr/>
          <p:nvPr/>
        </p:nvSpPr>
        <p:spPr>
          <a:xfrm rot="-5400000">
            <a:off x="15612045" y="-358565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13"/>
          <p:cNvGrpSpPr/>
          <p:nvPr/>
        </p:nvGrpSpPr>
        <p:grpSpPr>
          <a:xfrm>
            <a:off x="5931279" y="1679689"/>
            <a:ext cx="11084066" cy="8359568"/>
            <a:chOff x="0" y="-139085"/>
            <a:chExt cx="14778755" cy="11146090"/>
          </a:xfrm>
        </p:grpSpPr>
        <p:grpSp>
          <p:nvGrpSpPr>
            <p:cNvPr id="400" name="Google Shape;400;p13"/>
            <p:cNvGrpSpPr/>
            <p:nvPr/>
          </p:nvGrpSpPr>
          <p:grpSpPr>
            <a:xfrm>
              <a:off x="17711" y="-139085"/>
              <a:ext cx="3478777" cy="856234"/>
              <a:chOff x="0" y="-28575"/>
              <a:chExt cx="714712" cy="175913"/>
            </a:xfrm>
          </p:grpSpPr>
          <p:sp>
            <p:nvSpPr>
              <p:cNvPr id="401" name="Google Shape;401;p13"/>
              <p:cNvSpPr/>
              <p:nvPr/>
            </p:nvSpPr>
            <p:spPr>
              <a:xfrm>
                <a:off x="0" y="0"/>
                <a:ext cx="714712" cy="147338"/>
              </a:xfrm>
              <a:custGeom>
                <a:rect b="b" l="l" r="r" t="t"/>
                <a:pathLst>
                  <a:path extrusionOk="0" h="147338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47338"/>
                    </a:lnTo>
                    <a:lnTo>
                      <a:pt x="0" y="147338"/>
                    </a:lnTo>
                    <a:close/>
                  </a:path>
                </a:pathLst>
              </a:custGeom>
              <a:solidFill>
                <a:srgbClr val="F95C3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13"/>
              <p:cNvSpPr txBox="1"/>
              <p:nvPr/>
            </p:nvSpPr>
            <p:spPr>
              <a:xfrm>
                <a:off x="0" y="-28575"/>
                <a:ext cx="714712" cy="17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13"/>
            <p:cNvGrpSpPr/>
            <p:nvPr/>
          </p:nvGrpSpPr>
          <p:grpSpPr>
            <a:xfrm>
              <a:off x="12439" y="644198"/>
              <a:ext cx="3478777" cy="970534"/>
              <a:chOff x="0" y="-28575"/>
              <a:chExt cx="714712" cy="199396"/>
            </a:xfrm>
          </p:grpSpPr>
          <p:sp>
            <p:nvSpPr>
              <p:cNvPr id="404" name="Google Shape;404;p13"/>
              <p:cNvSpPr/>
              <p:nvPr/>
            </p:nvSpPr>
            <p:spPr>
              <a:xfrm>
                <a:off x="0" y="0"/>
                <a:ext cx="714712" cy="170821"/>
              </a:xfrm>
              <a:custGeom>
                <a:rect b="b" l="l" r="r" t="t"/>
                <a:pathLst>
                  <a:path extrusionOk="0" h="170821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70821"/>
                    </a:lnTo>
                    <a:lnTo>
                      <a:pt x="0" y="170821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3"/>
              <p:cNvSpPr txBox="1"/>
              <p:nvPr/>
            </p:nvSpPr>
            <p:spPr>
              <a:xfrm>
                <a:off x="0" y="-28575"/>
                <a:ext cx="714712" cy="199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6" name="Google Shape;406;p13"/>
            <p:cNvSpPr txBox="1"/>
            <p:nvPr/>
          </p:nvSpPr>
          <p:spPr>
            <a:xfrm>
              <a:off x="708836" y="120236"/>
              <a:ext cx="20181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17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Model Type</a:t>
              </a:r>
              <a:endParaRPr/>
            </a:p>
          </p:txBody>
        </p:sp>
        <p:sp>
          <p:nvSpPr>
            <p:cNvPr id="407" name="Google Shape;407;p13"/>
            <p:cNvSpPr txBox="1"/>
            <p:nvPr/>
          </p:nvSpPr>
          <p:spPr>
            <a:xfrm>
              <a:off x="523403" y="943597"/>
              <a:ext cx="2535000" cy="3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1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Random Forest</a:t>
              </a:r>
              <a:endParaRPr/>
            </a:p>
          </p:txBody>
        </p:sp>
        <p:grpSp>
          <p:nvGrpSpPr>
            <p:cNvPr id="408" name="Google Shape;408;p13"/>
            <p:cNvGrpSpPr/>
            <p:nvPr/>
          </p:nvGrpSpPr>
          <p:grpSpPr>
            <a:xfrm>
              <a:off x="3543272" y="641564"/>
              <a:ext cx="7684882" cy="973168"/>
              <a:chOff x="0" y="-28575"/>
              <a:chExt cx="1578854" cy="199937"/>
            </a:xfrm>
          </p:grpSpPr>
          <p:sp>
            <p:nvSpPr>
              <p:cNvPr id="409" name="Google Shape;409;p13"/>
              <p:cNvSpPr/>
              <p:nvPr/>
            </p:nvSpPr>
            <p:spPr>
              <a:xfrm>
                <a:off x="0" y="0"/>
                <a:ext cx="1578854" cy="171362"/>
              </a:xfrm>
              <a:custGeom>
                <a:rect b="b" l="l" r="r" t="t"/>
                <a:pathLst>
                  <a:path extrusionOk="0" h="171362" w="1578854">
                    <a:moveTo>
                      <a:pt x="0" y="0"/>
                    </a:moveTo>
                    <a:lnTo>
                      <a:pt x="1578854" y="0"/>
                    </a:lnTo>
                    <a:lnTo>
                      <a:pt x="1578854" y="171362"/>
                    </a:lnTo>
                    <a:lnTo>
                      <a:pt x="0" y="171362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3"/>
              <p:cNvSpPr txBox="1"/>
              <p:nvPr/>
            </p:nvSpPr>
            <p:spPr>
              <a:xfrm>
                <a:off x="0" y="-28575"/>
                <a:ext cx="1578854" cy="199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" name="Google Shape;411;p13"/>
            <p:cNvGrpSpPr/>
            <p:nvPr/>
          </p:nvGrpSpPr>
          <p:grpSpPr>
            <a:xfrm>
              <a:off x="3548544" y="-139085"/>
              <a:ext cx="7697756" cy="856234"/>
              <a:chOff x="0" y="-28575"/>
              <a:chExt cx="1581499" cy="175913"/>
            </a:xfrm>
          </p:grpSpPr>
          <p:sp>
            <p:nvSpPr>
              <p:cNvPr id="412" name="Google Shape;412;p13"/>
              <p:cNvSpPr/>
              <p:nvPr/>
            </p:nvSpPr>
            <p:spPr>
              <a:xfrm>
                <a:off x="0" y="0"/>
                <a:ext cx="1581499" cy="147338"/>
              </a:xfrm>
              <a:custGeom>
                <a:rect b="b" l="l" r="r" t="t"/>
                <a:pathLst>
                  <a:path extrusionOk="0" h="147338" w="1581499">
                    <a:moveTo>
                      <a:pt x="0" y="0"/>
                    </a:moveTo>
                    <a:lnTo>
                      <a:pt x="1581499" y="0"/>
                    </a:lnTo>
                    <a:lnTo>
                      <a:pt x="1581499" y="147338"/>
                    </a:lnTo>
                    <a:lnTo>
                      <a:pt x="0" y="147338"/>
                    </a:lnTo>
                    <a:close/>
                  </a:path>
                </a:pathLst>
              </a:custGeom>
              <a:solidFill>
                <a:srgbClr val="F95C3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3"/>
              <p:cNvSpPr txBox="1"/>
              <p:nvPr/>
            </p:nvSpPr>
            <p:spPr>
              <a:xfrm>
                <a:off x="0" y="-28575"/>
                <a:ext cx="1581499" cy="17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3"/>
            <p:cNvGrpSpPr/>
            <p:nvPr/>
          </p:nvGrpSpPr>
          <p:grpSpPr>
            <a:xfrm>
              <a:off x="11295285" y="-139085"/>
              <a:ext cx="3478777" cy="856234"/>
              <a:chOff x="0" y="-28575"/>
              <a:chExt cx="714712" cy="175913"/>
            </a:xfrm>
          </p:grpSpPr>
          <p:sp>
            <p:nvSpPr>
              <p:cNvPr id="415" name="Google Shape;415;p13"/>
              <p:cNvSpPr/>
              <p:nvPr/>
            </p:nvSpPr>
            <p:spPr>
              <a:xfrm>
                <a:off x="0" y="0"/>
                <a:ext cx="714712" cy="147338"/>
              </a:xfrm>
              <a:custGeom>
                <a:rect b="b" l="l" r="r" t="t"/>
                <a:pathLst>
                  <a:path extrusionOk="0" h="147338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47338"/>
                    </a:lnTo>
                    <a:lnTo>
                      <a:pt x="0" y="147338"/>
                    </a:lnTo>
                    <a:close/>
                  </a:path>
                </a:pathLst>
              </a:custGeom>
              <a:solidFill>
                <a:srgbClr val="F95C3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3"/>
              <p:cNvSpPr txBox="1"/>
              <p:nvPr/>
            </p:nvSpPr>
            <p:spPr>
              <a:xfrm>
                <a:off x="0" y="-28575"/>
                <a:ext cx="714712" cy="17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" name="Google Shape;417;p13"/>
            <p:cNvGrpSpPr/>
            <p:nvPr/>
          </p:nvGrpSpPr>
          <p:grpSpPr>
            <a:xfrm>
              <a:off x="11290014" y="641564"/>
              <a:ext cx="3478777" cy="973168"/>
              <a:chOff x="0" y="-28575"/>
              <a:chExt cx="714712" cy="199937"/>
            </a:xfrm>
          </p:grpSpPr>
          <p:sp>
            <p:nvSpPr>
              <p:cNvPr id="418" name="Google Shape;418;p13"/>
              <p:cNvSpPr/>
              <p:nvPr/>
            </p:nvSpPr>
            <p:spPr>
              <a:xfrm>
                <a:off x="0" y="0"/>
                <a:ext cx="714712" cy="171362"/>
              </a:xfrm>
              <a:custGeom>
                <a:rect b="b" l="l" r="r" t="t"/>
                <a:pathLst>
                  <a:path extrusionOk="0" h="171362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71362"/>
                    </a:lnTo>
                    <a:lnTo>
                      <a:pt x="0" y="171362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13"/>
              <p:cNvSpPr txBox="1"/>
              <p:nvPr/>
            </p:nvSpPr>
            <p:spPr>
              <a:xfrm>
                <a:off x="0" y="-28575"/>
                <a:ext cx="714712" cy="199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13"/>
            <p:cNvGrpSpPr/>
            <p:nvPr/>
          </p:nvGrpSpPr>
          <p:grpSpPr>
            <a:xfrm>
              <a:off x="22404" y="8988376"/>
              <a:ext cx="3478777" cy="1524536"/>
              <a:chOff x="0" y="-28575"/>
              <a:chExt cx="714712" cy="313215"/>
            </a:xfrm>
          </p:grpSpPr>
          <p:sp>
            <p:nvSpPr>
              <p:cNvPr id="421" name="Google Shape;421;p13"/>
              <p:cNvSpPr/>
              <p:nvPr/>
            </p:nvSpPr>
            <p:spPr>
              <a:xfrm>
                <a:off x="0" y="0"/>
                <a:ext cx="714712" cy="284640"/>
              </a:xfrm>
              <a:custGeom>
                <a:rect b="b" l="l" r="r" t="t"/>
                <a:pathLst>
                  <a:path extrusionOk="0" h="284640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84640"/>
                    </a:lnTo>
                    <a:lnTo>
                      <a:pt x="0" y="284640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13"/>
              <p:cNvSpPr txBox="1"/>
              <p:nvPr/>
            </p:nvSpPr>
            <p:spPr>
              <a:xfrm>
                <a:off x="0" y="-28575"/>
                <a:ext cx="714712" cy="3132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" name="Google Shape;423;p13"/>
            <p:cNvGrpSpPr/>
            <p:nvPr/>
          </p:nvGrpSpPr>
          <p:grpSpPr>
            <a:xfrm>
              <a:off x="3553237" y="8988376"/>
              <a:ext cx="7684882" cy="1524536"/>
              <a:chOff x="0" y="-28575"/>
              <a:chExt cx="1578854" cy="313215"/>
            </a:xfrm>
          </p:grpSpPr>
          <p:sp>
            <p:nvSpPr>
              <p:cNvPr id="424" name="Google Shape;424;p13"/>
              <p:cNvSpPr/>
              <p:nvPr/>
            </p:nvSpPr>
            <p:spPr>
              <a:xfrm>
                <a:off x="0" y="0"/>
                <a:ext cx="1578854" cy="284640"/>
              </a:xfrm>
              <a:custGeom>
                <a:rect b="b" l="l" r="r" t="t"/>
                <a:pathLst>
                  <a:path extrusionOk="0" h="284640" w="1578854">
                    <a:moveTo>
                      <a:pt x="0" y="0"/>
                    </a:moveTo>
                    <a:lnTo>
                      <a:pt x="1578854" y="0"/>
                    </a:lnTo>
                    <a:lnTo>
                      <a:pt x="1578854" y="284640"/>
                    </a:lnTo>
                    <a:lnTo>
                      <a:pt x="0" y="284640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3"/>
              <p:cNvSpPr txBox="1"/>
              <p:nvPr/>
            </p:nvSpPr>
            <p:spPr>
              <a:xfrm>
                <a:off x="0" y="-28575"/>
                <a:ext cx="1578854" cy="3132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13"/>
            <p:cNvGrpSpPr/>
            <p:nvPr/>
          </p:nvGrpSpPr>
          <p:grpSpPr>
            <a:xfrm>
              <a:off x="11299978" y="8988376"/>
              <a:ext cx="3478777" cy="1523203"/>
              <a:chOff x="0" y="-28575"/>
              <a:chExt cx="714712" cy="312941"/>
            </a:xfrm>
          </p:grpSpPr>
          <p:sp>
            <p:nvSpPr>
              <p:cNvPr id="427" name="Google Shape;427;p13"/>
              <p:cNvSpPr/>
              <p:nvPr/>
            </p:nvSpPr>
            <p:spPr>
              <a:xfrm>
                <a:off x="0" y="0"/>
                <a:ext cx="714712" cy="284366"/>
              </a:xfrm>
              <a:custGeom>
                <a:rect b="b" l="l" r="r" t="t"/>
                <a:pathLst>
                  <a:path extrusionOk="0" h="284366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84366"/>
                    </a:lnTo>
                    <a:lnTo>
                      <a:pt x="0" y="284366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3"/>
              <p:cNvSpPr txBox="1"/>
              <p:nvPr/>
            </p:nvSpPr>
            <p:spPr>
              <a:xfrm>
                <a:off x="0" y="-28575"/>
                <a:ext cx="714712" cy="312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9" name="Google Shape;429;p13"/>
            <p:cNvSpPr txBox="1"/>
            <p:nvPr/>
          </p:nvSpPr>
          <p:spPr>
            <a:xfrm>
              <a:off x="6395220" y="82009"/>
              <a:ext cx="2004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17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Parameters</a:t>
              </a:r>
              <a:endParaRPr/>
            </a:p>
          </p:txBody>
        </p:sp>
        <p:sp>
          <p:nvSpPr>
            <p:cNvPr id="430" name="Google Shape;430;p13"/>
            <p:cNvSpPr txBox="1"/>
            <p:nvPr/>
          </p:nvSpPr>
          <p:spPr>
            <a:xfrm>
              <a:off x="11936574" y="120236"/>
              <a:ext cx="2196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17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Accuracy</a:t>
              </a:r>
              <a:endParaRPr/>
            </a:p>
          </p:txBody>
        </p:sp>
        <p:sp>
          <p:nvSpPr>
            <p:cNvPr id="431" name="Google Shape;431;p13"/>
            <p:cNvSpPr txBox="1"/>
            <p:nvPr/>
          </p:nvSpPr>
          <p:spPr>
            <a:xfrm>
              <a:off x="3573004" y="978259"/>
              <a:ext cx="7655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N_estimators = 2000</a:t>
              </a:r>
              <a:endParaRPr/>
            </a:p>
          </p:txBody>
        </p:sp>
        <p:sp>
          <p:nvSpPr>
            <p:cNvPr id="432" name="Google Shape;432;p13"/>
            <p:cNvSpPr txBox="1"/>
            <p:nvPr/>
          </p:nvSpPr>
          <p:spPr>
            <a:xfrm>
              <a:off x="12208133" y="977609"/>
              <a:ext cx="1653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83.08%</a:t>
              </a:r>
              <a:endParaRPr/>
            </a:p>
          </p:txBody>
        </p:sp>
        <p:sp>
          <p:nvSpPr>
            <p:cNvPr id="433" name="Google Shape;433;p13"/>
            <p:cNvSpPr txBox="1"/>
            <p:nvPr/>
          </p:nvSpPr>
          <p:spPr>
            <a:xfrm>
              <a:off x="590068" y="9555004"/>
              <a:ext cx="24783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8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Decision Tree</a:t>
              </a:r>
              <a:endParaRPr/>
            </a:p>
          </p:txBody>
        </p:sp>
        <p:sp>
          <p:nvSpPr>
            <p:cNvPr id="434" name="Google Shape;434;p13"/>
            <p:cNvSpPr txBox="1"/>
            <p:nvPr/>
          </p:nvSpPr>
          <p:spPr>
            <a:xfrm>
              <a:off x="3582969" y="9153005"/>
              <a:ext cx="7486800" cy="18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Max_depth =10, Minimum_sample_split = 40,</a:t>
              </a:r>
              <a:endParaRPr/>
            </a:p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Minimum_sample_leaf = 20,</a:t>
              </a:r>
              <a:endParaRPr/>
            </a:p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Minimum_impurity_decrease = 0.01</a:t>
              </a:r>
              <a:endParaRPr/>
            </a:p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35" name="Google Shape;435;p13"/>
            <p:cNvSpPr txBox="1"/>
            <p:nvPr/>
          </p:nvSpPr>
          <p:spPr>
            <a:xfrm>
              <a:off x="12546521" y="9588832"/>
              <a:ext cx="1149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67.44%</a:t>
              </a:r>
              <a:endParaRPr/>
            </a:p>
          </p:txBody>
        </p:sp>
        <p:grpSp>
          <p:nvGrpSpPr>
            <p:cNvPr id="436" name="Google Shape;436;p13"/>
            <p:cNvGrpSpPr/>
            <p:nvPr/>
          </p:nvGrpSpPr>
          <p:grpSpPr>
            <a:xfrm>
              <a:off x="13679" y="1556557"/>
              <a:ext cx="3478777" cy="1013902"/>
              <a:chOff x="0" y="-28575"/>
              <a:chExt cx="714712" cy="208306"/>
            </a:xfrm>
          </p:grpSpPr>
          <p:sp>
            <p:nvSpPr>
              <p:cNvPr id="437" name="Google Shape;437;p13"/>
              <p:cNvSpPr/>
              <p:nvPr/>
            </p:nvSpPr>
            <p:spPr>
              <a:xfrm>
                <a:off x="0" y="0"/>
                <a:ext cx="714712" cy="179731"/>
              </a:xfrm>
              <a:custGeom>
                <a:rect b="b" l="l" r="r" t="t"/>
                <a:pathLst>
                  <a:path extrusionOk="0" h="179731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79731"/>
                    </a:lnTo>
                    <a:lnTo>
                      <a:pt x="0" y="179731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3"/>
              <p:cNvSpPr txBox="1"/>
              <p:nvPr/>
            </p:nvSpPr>
            <p:spPr>
              <a:xfrm>
                <a:off x="0" y="-28575"/>
                <a:ext cx="714712" cy="208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3"/>
            <p:cNvGrpSpPr/>
            <p:nvPr/>
          </p:nvGrpSpPr>
          <p:grpSpPr>
            <a:xfrm>
              <a:off x="3530833" y="1556556"/>
              <a:ext cx="7684882" cy="1011269"/>
              <a:chOff x="0" y="-28575"/>
              <a:chExt cx="1578854" cy="207764"/>
            </a:xfrm>
          </p:grpSpPr>
          <p:sp>
            <p:nvSpPr>
              <p:cNvPr id="440" name="Google Shape;440;p13"/>
              <p:cNvSpPr/>
              <p:nvPr/>
            </p:nvSpPr>
            <p:spPr>
              <a:xfrm>
                <a:off x="0" y="0"/>
                <a:ext cx="1578854" cy="179189"/>
              </a:xfrm>
              <a:custGeom>
                <a:rect b="b" l="l" r="r" t="t"/>
                <a:pathLst>
                  <a:path extrusionOk="0" h="179189" w="1578854">
                    <a:moveTo>
                      <a:pt x="0" y="0"/>
                    </a:moveTo>
                    <a:lnTo>
                      <a:pt x="1578854" y="0"/>
                    </a:lnTo>
                    <a:lnTo>
                      <a:pt x="1578854" y="179189"/>
                    </a:lnTo>
                    <a:lnTo>
                      <a:pt x="0" y="179189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3"/>
              <p:cNvSpPr txBox="1"/>
              <p:nvPr/>
            </p:nvSpPr>
            <p:spPr>
              <a:xfrm>
                <a:off x="0" y="-28575"/>
                <a:ext cx="1578854" cy="207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3"/>
            <p:cNvGrpSpPr/>
            <p:nvPr/>
          </p:nvGrpSpPr>
          <p:grpSpPr>
            <a:xfrm>
              <a:off x="11277574" y="1539146"/>
              <a:ext cx="3478777" cy="1011269"/>
              <a:chOff x="0" y="-28575"/>
              <a:chExt cx="714712" cy="207764"/>
            </a:xfrm>
          </p:grpSpPr>
          <p:sp>
            <p:nvSpPr>
              <p:cNvPr id="443" name="Google Shape;443;p13"/>
              <p:cNvSpPr/>
              <p:nvPr/>
            </p:nvSpPr>
            <p:spPr>
              <a:xfrm>
                <a:off x="0" y="0"/>
                <a:ext cx="714712" cy="179189"/>
              </a:xfrm>
              <a:custGeom>
                <a:rect b="b" l="l" r="r" t="t"/>
                <a:pathLst>
                  <a:path extrusionOk="0" h="179189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79189"/>
                    </a:lnTo>
                    <a:lnTo>
                      <a:pt x="0" y="179189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3"/>
              <p:cNvSpPr txBox="1"/>
              <p:nvPr/>
            </p:nvSpPr>
            <p:spPr>
              <a:xfrm>
                <a:off x="0" y="-28575"/>
                <a:ext cx="714712" cy="207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3"/>
            <p:cNvGrpSpPr/>
            <p:nvPr/>
          </p:nvGrpSpPr>
          <p:grpSpPr>
            <a:xfrm>
              <a:off x="0" y="2508876"/>
              <a:ext cx="3478777" cy="960468"/>
              <a:chOff x="0" y="-28575"/>
              <a:chExt cx="714712" cy="197328"/>
            </a:xfrm>
          </p:grpSpPr>
          <p:sp>
            <p:nvSpPr>
              <p:cNvPr id="446" name="Google Shape;446;p13"/>
              <p:cNvSpPr/>
              <p:nvPr/>
            </p:nvSpPr>
            <p:spPr>
              <a:xfrm>
                <a:off x="0" y="0"/>
                <a:ext cx="714712" cy="168753"/>
              </a:xfrm>
              <a:custGeom>
                <a:rect b="b" l="l" r="r" t="t"/>
                <a:pathLst>
                  <a:path extrusionOk="0" h="16875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68753"/>
                    </a:lnTo>
                    <a:lnTo>
                      <a:pt x="0" y="16875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3"/>
              <p:cNvSpPr txBox="1"/>
              <p:nvPr/>
            </p:nvSpPr>
            <p:spPr>
              <a:xfrm>
                <a:off x="0" y="-28575"/>
                <a:ext cx="714712" cy="19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" name="Google Shape;448;p13"/>
            <p:cNvGrpSpPr/>
            <p:nvPr/>
          </p:nvGrpSpPr>
          <p:grpSpPr>
            <a:xfrm>
              <a:off x="3530833" y="2497507"/>
              <a:ext cx="7684882" cy="957835"/>
              <a:chOff x="0" y="-28575"/>
              <a:chExt cx="1578854" cy="196786"/>
            </a:xfrm>
          </p:grpSpPr>
          <p:sp>
            <p:nvSpPr>
              <p:cNvPr id="449" name="Google Shape;449;p13"/>
              <p:cNvSpPr/>
              <p:nvPr/>
            </p:nvSpPr>
            <p:spPr>
              <a:xfrm>
                <a:off x="0" y="0"/>
                <a:ext cx="1578854" cy="168211"/>
              </a:xfrm>
              <a:custGeom>
                <a:rect b="b" l="l" r="r" t="t"/>
                <a:pathLst>
                  <a:path extrusionOk="0" h="168211" w="1578854">
                    <a:moveTo>
                      <a:pt x="0" y="0"/>
                    </a:moveTo>
                    <a:lnTo>
                      <a:pt x="1578854" y="0"/>
                    </a:lnTo>
                    <a:lnTo>
                      <a:pt x="1578854" y="168211"/>
                    </a:lnTo>
                    <a:lnTo>
                      <a:pt x="0" y="168211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3"/>
              <p:cNvSpPr txBox="1"/>
              <p:nvPr/>
            </p:nvSpPr>
            <p:spPr>
              <a:xfrm>
                <a:off x="0" y="-28575"/>
                <a:ext cx="1578854" cy="1967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" name="Google Shape;451;p13"/>
            <p:cNvGrpSpPr/>
            <p:nvPr/>
          </p:nvGrpSpPr>
          <p:grpSpPr>
            <a:xfrm>
              <a:off x="0" y="3393759"/>
              <a:ext cx="3478777" cy="925002"/>
              <a:chOff x="0" y="-28575"/>
              <a:chExt cx="714712" cy="190041"/>
            </a:xfrm>
          </p:grpSpPr>
          <p:sp>
            <p:nvSpPr>
              <p:cNvPr id="452" name="Google Shape;452;p13"/>
              <p:cNvSpPr/>
              <p:nvPr/>
            </p:nvSpPr>
            <p:spPr>
              <a:xfrm>
                <a:off x="0" y="0"/>
                <a:ext cx="714712" cy="161466"/>
              </a:xfrm>
              <a:custGeom>
                <a:rect b="b" l="l" r="r" t="t"/>
                <a:pathLst>
                  <a:path extrusionOk="0" h="161466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61466"/>
                    </a:lnTo>
                    <a:lnTo>
                      <a:pt x="0" y="161466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3"/>
              <p:cNvSpPr txBox="1"/>
              <p:nvPr/>
            </p:nvSpPr>
            <p:spPr>
              <a:xfrm>
                <a:off x="0" y="-28575"/>
                <a:ext cx="714712" cy="1900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" name="Google Shape;454;p13"/>
            <p:cNvGrpSpPr/>
            <p:nvPr/>
          </p:nvGrpSpPr>
          <p:grpSpPr>
            <a:xfrm>
              <a:off x="3533469" y="3393759"/>
              <a:ext cx="7684882" cy="922368"/>
              <a:chOff x="0" y="-28575"/>
              <a:chExt cx="1578854" cy="189500"/>
            </a:xfrm>
          </p:grpSpPr>
          <p:sp>
            <p:nvSpPr>
              <p:cNvPr id="455" name="Google Shape;455;p13"/>
              <p:cNvSpPr/>
              <p:nvPr/>
            </p:nvSpPr>
            <p:spPr>
              <a:xfrm>
                <a:off x="0" y="0"/>
                <a:ext cx="1578854" cy="160925"/>
              </a:xfrm>
              <a:custGeom>
                <a:rect b="b" l="l" r="r" t="t"/>
                <a:pathLst>
                  <a:path extrusionOk="0" h="160925" w="1578854">
                    <a:moveTo>
                      <a:pt x="0" y="0"/>
                    </a:moveTo>
                    <a:lnTo>
                      <a:pt x="1578854" y="0"/>
                    </a:lnTo>
                    <a:lnTo>
                      <a:pt x="1578854" y="160925"/>
                    </a:lnTo>
                    <a:lnTo>
                      <a:pt x="0" y="160925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3"/>
              <p:cNvSpPr txBox="1"/>
              <p:nvPr/>
            </p:nvSpPr>
            <p:spPr>
              <a:xfrm>
                <a:off x="0" y="-28575"/>
                <a:ext cx="1578854" cy="18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" name="Google Shape;457;p13"/>
            <p:cNvGrpSpPr/>
            <p:nvPr/>
          </p:nvGrpSpPr>
          <p:grpSpPr>
            <a:xfrm>
              <a:off x="11277574" y="3379757"/>
              <a:ext cx="3478777" cy="960468"/>
              <a:chOff x="0" y="-28575"/>
              <a:chExt cx="714712" cy="197328"/>
            </a:xfrm>
          </p:grpSpPr>
          <p:sp>
            <p:nvSpPr>
              <p:cNvPr id="458" name="Google Shape;458;p13"/>
              <p:cNvSpPr/>
              <p:nvPr/>
            </p:nvSpPr>
            <p:spPr>
              <a:xfrm>
                <a:off x="0" y="0"/>
                <a:ext cx="714712" cy="168753"/>
              </a:xfrm>
              <a:custGeom>
                <a:rect b="b" l="l" r="r" t="t"/>
                <a:pathLst>
                  <a:path extrusionOk="0" h="16875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68753"/>
                    </a:lnTo>
                    <a:lnTo>
                      <a:pt x="0" y="16875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3"/>
              <p:cNvSpPr txBox="1"/>
              <p:nvPr/>
            </p:nvSpPr>
            <p:spPr>
              <a:xfrm>
                <a:off x="0" y="-28575"/>
                <a:ext cx="714712" cy="19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0" name="Google Shape;460;p13"/>
            <p:cNvGrpSpPr/>
            <p:nvPr/>
          </p:nvGrpSpPr>
          <p:grpSpPr>
            <a:xfrm>
              <a:off x="5272" y="4267274"/>
              <a:ext cx="3478777" cy="1638836"/>
              <a:chOff x="0" y="-28575"/>
              <a:chExt cx="714712" cy="336698"/>
            </a:xfrm>
          </p:grpSpPr>
          <p:sp>
            <p:nvSpPr>
              <p:cNvPr id="461" name="Google Shape;461;p13"/>
              <p:cNvSpPr/>
              <p:nvPr/>
            </p:nvSpPr>
            <p:spPr>
              <a:xfrm>
                <a:off x="0" y="0"/>
                <a:ext cx="714712" cy="308123"/>
              </a:xfrm>
              <a:custGeom>
                <a:rect b="b" l="l" r="r" t="t"/>
                <a:pathLst>
                  <a:path extrusionOk="0" h="30812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308123"/>
                    </a:lnTo>
                    <a:lnTo>
                      <a:pt x="0" y="30812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3"/>
              <p:cNvSpPr txBox="1"/>
              <p:nvPr/>
            </p:nvSpPr>
            <p:spPr>
              <a:xfrm>
                <a:off x="0" y="-28575"/>
                <a:ext cx="714712" cy="336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" name="Google Shape;463;p13"/>
            <p:cNvGrpSpPr/>
            <p:nvPr/>
          </p:nvGrpSpPr>
          <p:grpSpPr>
            <a:xfrm>
              <a:off x="3536105" y="4264640"/>
              <a:ext cx="7679610" cy="1641470"/>
              <a:chOff x="0" y="-28575"/>
              <a:chExt cx="1577771" cy="337239"/>
            </a:xfrm>
          </p:grpSpPr>
          <p:sp>
            <p:nvSpPr>
              <p:cNvPr id="464" name="Google Shape;464;p13"/>
              <p:cNvSpPr/>
              <p:nvPr/>
            </p:nvSpPr>
            <p:spPr>
              <a:xfrm>
                <a:off x="0" y="0"/>
                <a:ext cx="1577771" cy="308664"/>
              </a:xfrm>
              <a:custGeom>
                <a:rect b="b" l="l" r="r" t="t"/>
                <a:pathLst>
                  <a:path extrusionOk="0" h="308664" w="1577771">
                    <a:moveTo>
                      <a:pt x="0" y="0"/>
                    </a:moveTo>
                    <a:lnTo>
                      <a:pt x="1577771" y="0"/>
                    </a:lnTo>
                    <a:lnTo>
                      <a:pt x="1577771" y="308664"/>
                    </a:lnTo>
                    <a:lnTo>
                      <a:pt x="0" y="308664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3"/>
              <p:cNvSpPr txBox="1"/>
              <p:nvPr/>
            </p:nvSpPr>
            <p:spPr>
              <a:xfrm>
                <a:off x="0" y="-28575"/>
                <a:ext cx="1577771" cy="337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6" name="Google Shape;466;p13"/>
            <p:cNvGrpSpPr/>
            <p:nvPr/>
          </p:nvGrpSpPr>
          <p:grpSpPr>
            <a:xfrm>
              <a:off x="11282846" y="4264640"/>
              <a:ext cx="3478777" cy="1641470"/>
              <a:chOff x="0" y="-28575"/>
              <a:chExt cx="714712" cy="337239"/>
            </a:xfrm>
          </p:grpSpPr>
          <p:sp>
            <p:nvSpPr>
              <p:cNvPr id="467" name="Google Shape;467;p13"/>
              <p:cNvSpPr/>
              <p:nvPr/>
            </p:nvSpPr>
            <p:spPr>
              <a:xfrm>
                <a:off x="0" y="0"/>
                <a:ext cx="714712" cy="308664"/>
              </a:xfrm>
              <a:custGeom>
                <a:rect b="b" l="l" r="r" t="t"/>
                <a:pathLst>
                  <a:path extrusionOk="0" h="308664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308664"/>
                    </a:lnTo>
                    <a:lnTo>
                      <a:pt x="0" y="308664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3"/>
              <p:cNvSpPr txBox="1"/>
              <p:nvPr/>
            </p:nvSpPr>
            <p:spPr>
              <a:xfrm>
                <a:off x="0" y="-28575"/>
                <a:ext cx="714712" cy="337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9" name="Google Shape;469;p13"/>
            <p:cNvGrpSpPr/>
            <p:nvPr/>
          </p:nvGrpSpPr>
          <p:grpSpPr>
            <a:xfrm>
              <a:off x="5272" y="5833158"/>
              <a:ext cx="3478777" cy="1128203"/>
              <a:chOff x="0" y="-28575"/>
              <a:chExt cx="714712" cy="231788"/>
            </a:xfrm>
          </p:grpSpPr>
          <p:sp>
            <p:nvSpPr>
              <p:cNvPr id="470" name="Google Shape;470;p1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rect b="b" l="l" r="r" t="t"/>
                <a:pathLst>
                  <a:path extrusionOk="0" h="20321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13"/>
            <p:cNvGrpSpPr/>
            <p:nvPr/>
          </p:nvGrpSpPr>
          <p:grpSpPr>
            <a:xfrm>
              <a:off x="3536105" y="5843224"/>
              <a:ext cx="7679610" cy="1115503"/>
              <a:chOff x="0" y="-28575"/>
              <a:chExt cx="1577771" cy="229179"/>
            </a:xfrm>
          </p:grpSpPr>
          <p:sp>
            <p:nvSpPr>
              <p:cNvPr id="473" name="Google Shape;473;p13"/>
              <p:cNvSpPr/>
              <p:nvPr/>
            </p:nvSpPr>
            <p:spPr>
              <a:xfrm>
                <a:off x="0" y="0"/>
                <a:ext cx="1577771" cy="200604"/>
              </a:xfrm>
              <a:custGeom>
                <a:rect b="b" l="l" r="r" t="t"/>
                <a:pathLst>
                  <a:path extrusionOk="0" h="200604" w="1577771">
                    <a:moveTo>
                      <a:pt x="0" y="0"/>
                    </a:moveTo>
                    <a:lnTo>
                      <a:pt x="1577771" y="0"/>
                    </a:lnTo>
                    <a:lnTo>
                      <a:pt x="1577771" y="200604"/>
                    </a:lnTo>
                    <a:lnTo>
                      <a:pt x="0" y="200604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3"/>
              <p:cNvSpPr txBox="1"/>
              <p:nvPr/>
            </p:nvSpPr>
            <p:spPr>
              <a:xfrm>
                <a:off x="0" y="-28575"/>
                <a:ext cx="1577771" cy="229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5" name="Google Shape;475;p13"/>
            <p:cNvGrpSpPr/>
            <p:nvPr/>
          </p:nvGrpSpPr>
          <p:grpSpPr>
            <a:xfrm>
              <a:off x="11282846" y="5830524"/>
              <a:ext cx="3478777" cy="1128203"/>
              <a:chOff x="0" y="-28575"/>
              <a:chExt cx="714712" cy="231788"/>
            </a:xfrm>
          </p:grpSpPr>
          <p:sp>
            <p:nvSpPr>
              <p:cNvPr id="476" name="Google Shape;476;p1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rect b="b" l="l" r="r" t="t"/>
                <a:pathLst>
                  <a:path extrusionOk="0" h="20321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8" name="Google Shape;478;p13"/>
            <p:cNvGrpSpPr/>
            <p:nvPr/>
          </p:nvGrpSpPr>
          <p:grpSpPr>
            <a:xfrm>
              <a:off x="11277574" y="2494874"/>
              <a:ext cx="3478777" cy="960468"/>
              <a:chOff x="0" y="-28575"/>
              <a:chExt cx="714712" cy="197328"/>
            </a:xfrm>
          </p:grpSpPr>
          <p:sp>
            <p:nvSpPr>
              <p:cNvPr id="479" name="Google Shape;479;p13"/>
              <p:cNvSpPr/>
              <p:nvPr/>
            </p:nvSpPr>
            <p:spPr>
              <a:xfrm>
                <a:off x="0" y="0"/>
                <a:ext cx="714712" cy="168753"/>
              </a:xfrm>
              <a:custGeom>
                <a:rect b="b" l="l" r="r" t="t"/>
                <a:pathLst>
                  <a:path extrusionOk="0" h="16875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168753"/>
                    </a:lnTo>
                    <a:lnTo>
                      <a:pt x="0" y="16875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13"/>
              <p:cNvSpPr txBox="1"/>
              <p:nvPr/>
            </p:nvSpPr>
            <p:spPr>
              <a:xfrm>
                <a:off x="0" y="-28575"/>
                <a:ext cx="714712" cy="19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p13"/>
            <p:cNvGrpSpPr/>
            <p:nvPr/>
          </p:nvGrpSpPr>
          <p:grpSpPr>
            <a:xfrm>
              <a:off x="5272" y="6885775"/>
              <a:ext cx="3478777" cy="1128203"/>
              <a:chOff x="0" y="-28575"/>
              <a:chExt cx="714712" cy="231788"/>
            </a:xfrm>
          </p:grpSpPr>
          <p:sp>
            <p:nvSpPr>
              <p:cNvPr id="482" name="Google Shape;482;p1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rect b="b" l="l" r="r" t="t"/>
                <a:pathLst>
                  <a:path extrusionOk="0" h="20321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p13"/>
            <p:cNvGrpSpPr/>
            <p:nvPr/>
          </p:nvGrpSpPr>
          <p:grpSpPr>
            <a:xfrm>
              <a:off x="3536105" y="6883141"/>
              <a:ext cx="7679610" cy="1128203"/>
              <a:chOff x="0" y="-28575"/>
              <a:chExt cx="1577771" cy="231788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0" y="0"/>
                <a:ext cx="1577771" cy="203213"/>
              </a:xfrm>
              <a:custGeom>
                <a:rect b="b" l="l" r="r" t="t"/>
                <a:pathLst>
                  <a:path extrusionOk="0" h="203213" w="1577771">
                    <a:moveTo>
                      <a:pt x="0" y="0"/>
                    </a:moveTo>
                    <a:lnTo>
                      <a:pt x="1577771" y="0"/>
                    </a:lnTo>
                    <a:lnTo>
                      <a:pt x="1577771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13"/>
              <p:cNvSpPr txBox="1"/>
              <p:nvPr/>
            </p:nvSpPr>
            <p:spPr>
              <a:xfrm>
                <a:off x="0" y="-28575"/>
                <a:ext cx="1577771" cy="231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7" name="Google Shape;487;p13"/>
            <p:cNvGrpSpPr/>
            <p:nvPr/>
          </p:nvGrpSpPr>
          <p:grpSpPr>
            <a:xfrm>
              <a:off x="11282846" y="6883141"/>
              <a:ext cx="3478777" cy="1128203"/>
              <a:chOff x="0" y="-28575"/>
              <a:chExt cx="714712" cy="231788"/>
            </a:xfrm>
          </p:grpSpPr>
          <p:sp>
            <p:nvSpPr>
              <p:cNvPr id="488" name="Google Shape;488;p1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rect b="b" l="l" r="r" t="t"/>
                <a:pathLst>
                  <a:path extrusionOk="0" h="20321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0" name="Google Shape;490;p13"/>
            <p:cNvGrpSpPr/>
            <p:nvPr/>
          </p:nvGrpSpPr>
          <p:grpSpPr>
            <a:xfrm>
              <a:off x="5272" y="7935758"/>
              <a:ext cx="3478777" cy="1128203"/>
              <a:chOff x="0" y="-28575"/>
              <a:chExt cx="714712" cy="231788"/>
            </a:xfrm>
          </p:grpSpPr>
          <p:sp>
            <p:nvSpPr>
              <p:cNvPr id="491" name="Google Shape;491;p1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rect b="b" l="l" r="r" t="t"/>
                <a:pathLst>
                  <a:path extrusionOk="0" h="20321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3536105" y="7933124"/>
              <a:ext cx="7679610" cy="1128203"/>
              <a:chOff x="0" y="-28575"/>
              <a:chExt cx="1577771" cy="231788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0" y="0"/>
                <a:ext cx="1577771" cy="203213"/>
              </a:xfrm>
              <a:custGeom>
                <a:rect b="b" l="l" r="r" t="t"/>
                <a:pathLst>
                  <a:path extrusionOk="0" h="203213" w="1577771">
                    <a:moveTo>
                      <a:pt x="0" y="0"/>
                    </a:moveTo>
                    <a:lnTo>
                      <a:pt x="1577771" y="0"/>
                    </a:lnTo>
                    <a:lnTo>
                      <a:pt x="1577771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13"/>
              <p:cNvSpPr txBox="1"/>
              <p:nvPr/>
            </p:nvSpPr>
            <p:spPr>
              <a:xfrm>
                <a:off x="0" y="-28575"/>
                <a:ext cx="1577771" cy="231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6" name="Google Shape;496;p13"/>
            <p:cNvGrpSpPr/>
            <p:nvPr/>
          </p:nvGrpSpPr>
          <p:grpSpPr>
            <a:xfrm>
              <a:off x="11282846" y="7933124"/>
              <a:ext cx="3478777" cy="1128203"/>
              <a:chOff x="0" y="-28575"/>
              <a:chExt cx="714712" cy="231788"/>
            </a:xfrm>
          </p:grpSpPr>
          <p:sp>
            <p:nvSpPr>
              <p:cNvPr id="497" name="Google Shape;497;p13"/>
              <p:cNvSpPr/>
              <p:nvPr/>
            </p:nvSpPr>
            <p:spPr>
              <a:xfrm>
                <a:off x="0" y="0"/>
                <a:ext cx="714712" cy="203213"/>
              </a:xfrm>
              <a:custGeom>
                <a:rect b="b" l="l" r="r" t="t"/>
                <a:pathLst>
                  <a:path extrusionOk="0" h="203213" w="714712">
                    <a:moveTo>
                      <a:pt x="0" y="0"/>
                    </a:moveTo>
                    <a:lnTo>
                      <a:pt x="714712" y="0"/>
                    </a:lnTo>
                    <a:lnTo>
                      <a:pt x="714712" y="203213"/>
                    </a:lnTo>
                    <a:lnTo>
                      <a:pt x="0" y="203213"/>
                    </a:lnTo>
                    <a:close/>
                  </a:path>
                </a:pathLst>
              </a:custGeom>
              <a:solidFill>
                <a:srgbClr val="F6F3E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13"/>
              <p:cNvSpPr txBox="1"/>
              <p:nvPr/>
            </p:nvSpPr>
            <p:spPr>
              <a:xfrm>
                <a:off x="0" y="-28575"/>
                <a:ext cx="714712" cy="231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9" name="Google Shape;499;p13"/>
            <p:cNvSpPr txBox="1"/>
            <p:nvPr/>
          </p:nvSpPr>
          <p:spPr>
            <a:xfrm>
              <a:off x="678251" y="2057173"/>
              <a:ext cx="2149500" cy="39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2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Decision Tree</a:t>
              </a:r>
              <a:endParaRPr/>
            </a:p>
          </p:txBody>
        </p:sp>
        <p:sp>
          <p:nvSpPr>
            <p:cNvPr id="500" name="Google Shape;500;p13"/>
            <p:cNvSpPr txBox="1"/>
            <p:nvPr/>
          </p:nvSpPr>
          <p:spPr>
            <a:xfrm>
              <a:off x="1000502" y="2831926"/>
              <a:ext cx="14778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8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KNN</a:t>
              </a:r>
              <a:endParaRPr/>
            </a:p>
          </p:txBody>
        </p:sp>
        <p:sp>
          <p:nvSpPr>
            <p:cNvPr id="501" name="Google Shape;501;p13"/>
            <p:cNvSpPr txBox="1"/>
            <p:nvPr/>
          </p:nvSpPr>
          <p:spPr>
            <a:xfrm>
              <a:off x="936674" y="3628542"/>
              <a:ext cx="1605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10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KNN (PCA)</a:t>
              </a:r>
              <a:endParaRPr/>
            </a:p>
          </p:txBody>
        </p:sp>
        <p:sp>
          <p:nvSpPr>
            <p:cNvPr id="502" name="Google Shape;502;p13"/>
            <p:cNvSpPr txBox="1"/>
            <p:nvPr/>
          </p:nvSpPr>
          <p:spPr>
            <a:xfrm>
              <a:off x="511338" y="4791128"/>
              <a:ext cx="24834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8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Decision Tree</a:t>
              </a:r>
              <a:endParaRPr/>
            </a:p>
          </p:txBody>
        </p:sp>
        <p:sp>
          <p:nvSpPr>
            <p:cNvPr id="503" name="Google Shape;503;p13"/>
            <p:cNvSpPr txBox="1"/>
            <p:nvPr/>
          </p:nvSpPr>
          <p:spPr>
            <a:xfrm>
              <a:off x="279650" y="5994959"/>
              <a:ext cx="3008100" cy="10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43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Logistic Regression</a:t>
              </a:r>
              <a:endParaRPr/>
            </a:p>
          </p:txBody>
        </p:sp>
        <p:sp>
          <p:nvSpPr>
            <p:cNvPr id="504" name="Google Shape;504;p13"/>
            <p:cNvSpPr txBox="1"/>
            <p:nvPr/>
          </p:nvSpPr>
          <p:spPr>
            <a:xfrm>
              <a:off x="417150" y="7144924"/>
              <a:ext cx="2733000" cy="8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Logistic Regression (PCA)</a:t>
              </a:r>
              <a:endParaRPr/>
            </a:p>
          </p:txBody>
        </p:sp>
        <p:sp>
          <p:nvSpPr>
            <p:cNvPr id="505" name="Google Shape;505;p13"/>
            <p:cNvSpPr txBox="1"/>
            <p:nvPr/>
          </p:nvSpPr>
          <p:spPr>
            <a:xfrm>
              <a:off x="941946" y="8338779"/>
              <a:ext cx="1788300" cy="37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Naive Rule</a:t>
              </a:r>
              <a:endParaRPr/>
            </a:p>
          </p:txBody>
        </p:sp>
        <p:sp>
          <p:nvSpPr>
            <p:cNvPr id="506" name="Google Shape;506;p13"/>
            <p:cNvSpPr txBox="1"/>
            <p:nvPr/>
          </p:nvSpPr>
          <p:spPr>
            <a:xfrm>
              <a:off x="3484049" y="1978683"/>
              <a:ext cx="77316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none/full tree</a:t>
              </a:r>
              <a:endParaRPr/>
            </a:p>
          </p:txBody>
        </p:sp>
        <p:sp>
          <p:nvSpPr>
            <p:cNvPr id="507" name="Google Shape;507;p13"/>
            <p:cNvSpPr txBox="1"/>
            <p:nvPr/>
          </p:nvSpPr>
          <p:spPr>
            <a:xfrm>
              <a:off x="3560565" y="2793470"/>
              <a:ext cx="7655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n=1</a:t>
              </a:r>
              <a:endParaRPr/>
            </a:p>
          </p:txBody>
        </p:sp>
        <p:sp>
          <p:nvSpPr>
            <p:cNvPr id="508" name="Google Shape;508;p13"/>
            <p:cNvSpPr txBox="1"/>
            <p:nvPr/>
          </p:nvSpPr>
          <p:spPr>
            <a:xfrm>
              <a:off x="3530833" y="3661717"/>
              <a:ext cx="76848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n=11</a:t>
              </a:r>
              <a:endParaRPr/>
            </a:p>
          </p:txBody>
        </p:sp>
        <p:sp>
          <p:nvSpPr>
            <p:cNvPr id="509" name="Google Shape;509;p13"/>
            <p:cNvSpPr txBox="1"/>
            <p:nvPr/>
          </p:nvSpPr>
          <p:spPr>
            <a:xfrm>
              <a:off x="3560565" y="6315685"/>
              <a:ext cx="76551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none</a:t>
              </a:r>
              <a:endParaRPr/>
            </a:p>
          </p:txBody>
        </p:sp>
        <p:sp>
          <p:nvSpPr>
            <p:cNvPr id="510" name="Google Shape;510;p13"/>
            <p:cNvSpPr txBox="1"/>
            <p:nvPr/>
          </p:nvSpPr>
          <p:spPr>
            <a:xfrm>
              <a:off x="3536105" y="7330202"/>
              <a:ext cx="76797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none</a:t>
              </a:r>
              <a:endParaRPr/>
            </a:p>
          </p:txBody>
        </p:sp>
        <p:sp>
          <p:nvSpPr>
            <p:cNvPr id="511" name="Google Shape;511;p13"/>
            <p:cNvSpPr txBox="1"/>
            <p:nvPr/>
          </p:nvSpPr>
          <p:spPr>
            <a:xfrm>
              <a:off x="3593433" y="8329736"/>
              <a:ext cx="76224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n/a</a:t>
              </a:r>
              <a:endParaRPr/>
            </a:p>
          </p:txBody>
        </p:sp>
        <p:sp>
          <p:nvSpPr>
            <p:cNvPr id="512" name="Google Shape;512;p13"/>
            <p:cNvSpPr txBox="1"/>
            <p:nvPr/>
          </p:nvSpPr>
          <p:spPr>
            <a:xfrm>
              <a:off x="12524117" y="1992219"/>
              <a:ext cx="1149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77.50%</a:t>
              </a:r>
              <a:endParaRPr/>
            </a:p>
          </p:txBody>
        </p:sp>
        <p:sp>
          <p:nvSpPr>
            <p:cNvPr id="513" name="Google Shape;513;p13"/>
            <p:cNvSpPr txBox="1"/>
            <p:nvPr/>
          </p:nvSpPr>
          <p:spPr>
            <a:xfrm>
              <a:off x="12534962" y="2831926"/>
              <a:ext cx="1149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77.16%</a:t>
              </a:r>
              <a:endParaRPr/>
            </a:p>
          </p:txBody>
        </p:sp>
        <p:sp>
          <p:nvSpPr>
            <p:cNvPr id="514" name="Google Shape;514;p13"/>
            <p:cNvSpPr txBox="1"/>
            <p:nvPr/>
          </p:nvSpPr>
          <p:spPr>
            <a:xfrm>
              <a:off x="12524117" y="3636317"/>
              <a:ext cx="1149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74.97%</a:t>
              </a:r>
              <a:endParaRPr/>
            </a:p>
          </p:txBody>
        </p:sp>
        <p:sp>
          <p:nvSpPr>
            <p:cNvPr id="515" name="Google Shape;515;p13"/>
            <p:cNvSpPr txBox="1"/>
            <p:nvPr/>
          </p:nvSpPr>
          <p:spPr>
            <a:xfrm>
              <a:off x="12529389" y="4820536"/>
              <a:ext cx="1149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72.84%</a:t>
              </a:r>
              <a:endParaRPr/>
            </a:p>
          </p:txBody>
        </p:sp>
        <p:sp>
          <p:nvSpPr>
            <p:cNvPr id="516" name="Google Shape;516;p13"/>
            <p:cNvSpPr txBox="1"/>
            <p:nvPr/>
          </p:nvSpPr>
          <p:spPr>
            <a:xfrm>
              <a:off x="12534962" y="6254819"/>
              <a:ext cx="1149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72.44%</a:t>
              </a:r>
              <a:endParaRPr/>
            </a:p>
          </p:txBody>
        </p:sp>
        <p:sp>
          <p:nvSpPr>
            <p:cNvPr id="517" name="Google Shape;517;p13"/>
            <p:cNvSpPr txBox="1"/>
            <p:nvPr/>
          </p:nvSpPr>
          <p:spPr>
            <a:xfrm>
              <a:off x="12529389" y="7355602"/>
              <a:ext cx="1149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70.19%</a:t>
              </a:r>
              <a:endParaRPr/>
            </a:p>
          </p:txBody>
        </p:sp>
        <p:sp>
          <p:nvSpPr>
            <p:cNvPr id="518" name="Google Shape;518;p13"/>
            <p:cNvSpPr txBox="1"/>
            <p:nvPr/>
          </p:nvSpPr>
          <p:spPr>
            <a:xfrm>
              <a:off x="12534962" y="8382819"/>
              <a:ext cx="1149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37">
                  <a:solidFill>
                    <a:srgbClr val="494A4B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67.44%</a:t>
              </a:r>
              <a:endParaRPr/>
            </a:p>
          </p:txBody>
        </p:sp>
        <p:sp>
          <p:nvSpPr>
            <p:cNvPr id="519" name="Google Shape;519;p13"/>
            <p:cNvSpPr txBox="1"/>
            <p:nvPr/>
          </p:nvSpPr>
          <p:spPr>
            <a:xfrm>
              <a:off x="3593433" y="4529397"/>
              <a:ext cx="7622400" cy="13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4">
                  <a:solidFill>
                    <a:srgbClr val="494A4B"/>
                  </a:solidFill>
                  <a:latin typeface="Arial"/>
                  <a:ea typeface="Arial"/>
                  <a:cs typeface="Arial"/>
                  <a:sym typeface="Arial"/>
                </a:rPr>
                <a:t>Max_depth =20,</a:t>
              </a:r>
              <a:endParaRPr/>
            </a:p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4">
                  <a:solidFill>
                    <a:srgbClr val="494A4B"/>
                  </a:solidFill>
                  <a:latin typeface="Arial"/>
                  <a:ea typeface="Arial"/>
                  <a:cs typeface="Arial"/>
                  <a:sym typeface="Arial"/>
                </a:rPr>
                <a:t>Minimum_sample_leaf = 100,</a:t>
              </a:r>
              <a:endParaRPr/>
            </a:p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4">
                  <a:solidFill>
                    <a:srgbClr val="494A4B"/>
                  </a:solidFill>
                  <a:latin typeface="Arial"/>
                  <a:ea typeface="Arial"/>
                  <a:cs typeface="Arial"/>
                  <a:sym typeface="Arial"/>
                </a:rPr>
                <a:t>Minimum_impurity_decrease = 0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14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526" name="Google Shape;526;p14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527" name="Google Shape;527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529" name="Google Shape;529;p14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530" name="Google Shape;530;p14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14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Guest Satisfaction</a:t>
                </a:r>
                <a:endParaRPr/>
              </a:p>
            </p:txBody>
          </p:sp>
        </p:grpSp>
      </p:grpSp>
      <p:sp>
        <p:nvSpPr>
          <p:cNvPr id="532" name="Google Shape;532;p14"/>
          <p:cNvSpPr/>
          <p:nvPr/>
        </p:nvSpPr>
        <p:spPr>
          <a:xfrm>
            <a:off x="-3479672" y="4183601"/>
            <a:ext cx="10901093" cy="10901093"/>
          </a:xfrm>
          <a:custGeom>
            <a:rect b="b" l="l" r="r" t="t"/>
            <a:pathLst>
              <a:path extrusionOk="0"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4"/>
          <p:cNvSpPr/>
          <p:nvPr/>
        </p:nvSpPr>
        <p:spPr>
          <a:xfrm>
            <a:off x="1246057" y="2969176"/>
            <a:ext cx="8322974" cy="5866165"/>
          </a:xfrm>
          <a:custGeom>
            <a:rect b="b" l="l" r="r" t="t"/>
            <a:pathLst>
              <a:path extrusionOk="0" h="5866165" w="8322974">
                <a:moveTo>
                  <a:pt x="0" y="0"/>
                </a:moveTo>
                <a:lnTo>
                  <a:pt x="8322975" y="0"/>
                </a:lnTo>
                <a:lnTo>
                  <a:pt x="8322975" y="5866165"/>
                </a:lnTo>
                <a:lnTo>
                  <a:pt x="0" y="58661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14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4"/>
          <p:cNvSpPr/>
          <p:nvPr/>
        </p:nvSpPr>
        <p:spPr>
          <a:xfrm rot="2585964">
            <a:off x="650808" y="8238140"/>
            <a:ext cx="1371374" cy="867706"/>
          </a:xfrm>
          <a:custGeom>
            <a:rect b="b" l="l" r="r" t="t"/>
            <a:pathLst>
              <a:path extrusionOk="0" h="867706" w="1371374">
                <a:moveTo>
                  <a:pt x="0" y="0"/>
                </a:moveTo>
                <a:lnTo>
                  <a:pt x="1371374" y="0"/>
                </a:lnTo>
                <a:lnTo>
                  <a:pt x="1371374" y="867706"/>
                </a:lnTo>
                <a:lnTo>
                  <a:pt x="0" y="867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14"/>
          <p:cNvGrpSpPr/>
          <p:nvPr/>
        </p:nvGrpSpPr>
        <p:grpSpPr>
          <a:xfrm>
            <a:off x="1246057" y="1047325"/>
            <a:ext cx="7372350" cy="842707"/>
            <a:chOff x="0" y="-38100"/>
            <a:chExt cx="1941689" cy="221948"/>
          </a:xfrm>
        </p:grpSpPr>
        <p:sp>
          <p:nvSpPr>
            <p:cNvPr id="536" name="Google Shape;536;p14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4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p14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539" name="Google Shape;539;p14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4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1" name="Google Shape;541;p14"/>
          <p:cNvGrpSpPr/>
          <p:nvPr/>
        </p:nvGrpSpPr>
        <p:grpSpPr>
          <a:xfrm>
            <a:off x="1246057" y="2794789"/>
            <a:ext cx="8322979" cy="6040552"/>
            <a:chOff x="0" y="-38100"/>
            <a:chExt cx="1818398" cy="1319735"/>
          </a:xfrm>
        </p:grpSpPr>
        <p:sp>
          <p:nvSpPr>
            <p:cNvPr id="542" name="Google Shape;542;p14"/>
            <p:cNvSpPr/>
            <p:nvPr/>
          </p:nvSpPr>
          <p:spPr>
            <a:xfrm>
              <a:off x="0" y="0"/>
              <a:ext cx="1818398" cy="1281635"/>
            </a:xfrm>
            <a:custGeom>
              <a:rect b="b" l="l" r="r" t="t"/>
              <a:pathLst>
                <a:path extrusionOk="0" h="1281635" w="1818398">
                  <a:moveTo>
                    <a:pt x="47440" y="0"/>
                  </a:moveTo>
                  <a:lnTo>
                    <a:pt x="1770958" y="0"/>
                  </a:lnTo>
                  <a:cubicBezTo>
                    <a:pt x="1783540" y="0"/>
                    <a:pt x="1795606" y="4998"/>
                    <a:pt x="1804503" y="13895"/>
                  </a:cubicBezTo>
                  <a:cubicBezTo>
                    <a:pt x="1813399" y="22791"/>
                    <a:pt x="1818398" y="34858"/>
                    <a:pt x="1818398" y="47440"/>
                  </a:cubicBezTo>
                  <a:lnTo>
                    <a:pt x="1818398" y="1234196"/>
                  </a:lnTo>
                  <a:cubicBezTo>
                    <a:pt x="1818398" y="1246778"/>
                    <a:pt x="1813399" y="1258844"/>
                    <a:pt x="1804503" y="1267741"/>
                  </a:cubicBezTo>
                  <a:cubicBezTo>
                    <a:pt x="1795606" y="1276637"/>
                    <a:pt x="1783540" y="1281635"/>
                    <a:pt x="1770958" y="1281635"/>
                  </a:cubicBezTo>
                  <a:lnTo>
                    <a:pt x="47440" y="1281635"/>
                  </a:lnTo>
                  <a:cubicBezTo>
                    <a:pt x="34858" y="1281635"/>
                    <a:pt x="22791" y="1276637"/>
                    <a:pt x="13895" y="1267741"/>
                  </a:cubicBezTo>
                  <a:cubicBezTo>
                    <a:pt x="4998" y="1258844"/>
                    <a:pt x="0" y="1246778"/>
                    <a:pt x="0" y="1234196"/>
                  </a:cubicBezTo>
                  <a:lnTo>
                    <a:pt x="0" y="47440"/>
                  </a:lnTo>
                  <a:cubicBezTo>
                    <a:pt x="0" y="34858"/>
                    <a:pt x="4998" y="22791"/>
                    <a:pt x="13895" y="13895"/>
                  </a:cubicBezTo>
                  <a:cubicBezTo>
                    <a:pt x="22791" y="4998"/>
                    <a:pt x="34858" y="0"/>
                    <a:pt x="474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4"/>
            <p:cNvSpPr txBox="1"/>
            <p:nvPr/>
          </p:nvSpPr>
          <p:spPr>
            <a:xfrm>
              <a:off x="0" y="-38100"/>
              <a:ext cx="1818397" cy="1319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14"/>
          <p:cNvSpPr txBox="1"/>
          <p:nvPr/>
        </p:nvSpPr>
        <p:spPr>
          <a:xfrm>
            <a:off x="1028700" y="1115786"/>
            <a:ext cx="101136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</a:rPr>
              <a:t>Important Features on best model</a:t>
            </a:r>
            <a:endParaRPr/>
          </a:p>
        </p:txBody>
      </p:sp>
      <p:sp>
        <p:nvSpPr>
          <p:cNvPr id="545" name="Google Shape;545;p14"/>
          <p:cNvSpPr txBox="1"/>
          <p:nvPr/>
        </p:nvSpPr>
        <p:spPr>
          <a:xfrm>
            <a:off x="10316064" y="2652259"/>
            <a:ext cx="7589707" cy="64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Model:  Random forest model with 2000 estimators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Important Feature: Cleanliness Rating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Important Features:</a:t>
            </a:r>
            <a:endParaRPr/>
          </a:p>
          <a:p>
            <a:pPr indent="-226102" lvl="1" marL="452205" marR="0" rtl="0" algn="l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to the city center</a:t>
            </a:r>
            <a:endParaRPr/>
          </a:p>
          <a:p>
            <a:pPr indent="-226102" lvl="1" marL="452205" marR="0" rtl="0" algn="l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to the nearest metro station</a:t>
            </a:r>
            <a:endParaRPr/>
          </a:p>
          <a:p>
            <a:pPr indent="-226102" lvl="1" marL="452205" marR="0" rtl="0" algn="l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Attraction Index</a:t>
            </a:r>
            <a:endParaRPr/>
          </a:p>
          <a:p>
            <a:pPr indent="-226102" lvl="1" marL="452205" marR="0" rtl="0" algn="l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/>
          </a:p>
          <a:p>
            <a:pPr indent="-226102" lvl="1" marL="452205" marR="0" rtl="0" algn="l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Restaurant Index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Irrelevant Features: </a:t>
            </a:r>
            <a:endParaRPr/>
          </a:p>
          <a:p>
            <a:pPr indent="-226102" lvl="1" marL="452205" marR="0" rtl="0" algn="l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rooms</a:t>
            </a:r>
            <a:endParaRPr/>
          </a:p>
          <a:p>
            <a:pPr indent="-226102" lvl="1" marL="452205" marR="0" rtl="0" algn="l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Room</a:t>
            </a:r>
            <a:endParaRPr/>
          </a:p>
          <a:p>
            <a:pPr indent="-226102" lvl="1" marL="452205" marR="0" rtl="0" algn="l">
              <a:lnSpc>
                <a:spcPct val="16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4"/>
              <a:buFont typeface="Arial"/>
              <a:buChar char="•"/>
            </a:pPr>
            <a:r>
              <a:rPr b="0" i="0" lang="en-US" sz="20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Room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5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552" name="Google Shape;552;p15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553" name="Google Shape;55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555" name="Google Shape;555;p15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556" name="Google Shape;556;p15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5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Guest Satisfaction</a:t>
                </a:r>
                <a:endParaRPr/>
              </a:p>
            </p:txBody>
          </p:sp>
        </p:grpSp>
      </p:grpSp>
      <p:grpSp>
        <p:nvGrpSpPr>
          <p:cNvPr id="558" name="Google Shape;558;p15"/>
          <p:cNvGrpSpPr/>
          <p:nvPr/>
        </p:nvGrpSpPr>
        <p:grpSpPr>
          <a:xfrm>
            <a:off x="508073" y="957872"/>
            <a:ext cx="7372350" cy="842707"/>
            <a:chOff x="0" y="-38100"/>
            <a:chExt cx="1941689" cy="221948"/>
          </a:xfrm>
        </p:grpSpPr>
        <p:sp>
          <p:nvSpPr>
            <p:cNvPr id="559" name="Google Shape;559;p15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5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15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562" name="Google Shape;562;p15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5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15"/>
          <p:cNvSpPr/>
          <p:nvPr/>
        </p:nvSpPr>
        <p:spPr>
          <a:xfrm rot="-5400000">
            <a:off x="15775891" y="-359344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15"/>
          <p:cNvSpPr/>
          <p:nvPr/>
        </p:nvSpPr>
        <p:spPr>
          <a:xfrm rot="5400000">
            <a:off x="0" y="77748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6" name="Google Shape;566;p15"/>
          <p:cNvGrpSpPr/>
          <p:nvPr/>
        </p:nvGrpSpPr>
        <p:grpSpPr>
          <a:xfrm>
            <a:off x="2042973" y="2369848"/>
            <a:ext cx="5255082" cy="5100717"/>
            <a:chOff x="-23042" y="66269"/>
            <a:chExt cx="6542159" cy="6349987"/>
          </a:xfrm>
        </p:grpSpPr>
        <p:sp>
          <p:nvSpPr>
            <p:cNvPr id="567" name="Google Shape;567;p15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49514" l="-11163" r="-11138" t="-16336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35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15"/>
          <p:cNvSpPr txBox="1"/>
          <p:nvPr/>
        </p:nvSpPr>
        <p:spPr>
          <a:xfrm>
            <a:off x="1028700" y="820511"/>
            <a:ext cx="10113552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Case Study Guest Satisfaction</a:t>
            </a:r>
            <a:endParaRPr/>
          </a:p>
        </p:txBody>
      </p:sp>
      <p:sp>
        <p:nvSpPr>
          <p:cNvPr id="570" name="Google Shape;570;p15"/>
          <p:cNvSpPr txBox="1"/>
          <p:nvPr/>
        </p:nvSpPr>
        <p:spPr>
          <a:xfrm>
            <a:off x="10559600" y="3189458"/>
            <a:ext cx="3781871" cy="705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Meet Brandon!</a:t>
            </a:r>
            <a:endParaRPr/>
          </a:p>
        </p:txBody>
      </p:sp>
      <p:sp>
        <p:nvSpPr>
          <p:cNvPr id="571" name="Google Shape;571;p15"/>
          <p:cNvSpPr txBox="1"/>
          <p:nvPr/>
        </p:nvSpPr>
        <p:spPr>
          <a:xfrm>
            <a:off x="8021411" y="4416369"/>
            <a:ext cx="9470571" cy="727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Brandon wants to invest in a property to rent on Airbnb. He has a goal of having the highest guest satisfaction rating for his listing.</a:t>
            </a:r>
            <a:endParaRPr/>
          </a:p>
        </p:txBody>
      </p:sp>
      <p:sp>
        <p:nvSpPr>
          <p:cNvPr id="572" name="Google Shape;572;p15"/>
          <p:cNvSpPr txBox="1"/>
          <p:nvPr/>
        </p:nvSpPr>
        <p:spPr>
          <a:xfrm>
            <a:off x="8021411" y="5832827"/>
            <a:ext cx="9470571" cy="727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is choosing between two European properties and needs our help!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16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579" name="Google Shape;579;p16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580" name="Google Shape;580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582" name="Google Shape;582;p16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583" name="Google Shape;583;p16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6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Guest Satisfaction</a:t>
                </a:r>
                <a:endParaRPr/>
              </a:p>
            </p:txBody>
          </p:sp>
        </p:grpSp>
      </p:grpSp>
      <p:grpSp>
        <p:nvGrpSpPr>
          <p:cNvPr id="585" name="Google Shape;585;p16"/>
          <p:cNvGrpSpPr/>
          <p:nvPr/>
        </p:nvGrpSpPr>
        <p:grpSpPr>
          <a:xfrm>
            <a:off x="508073" y="957872"/>
            <a:ext cx="7372350" cy="842707"/>
            <a:chOff x="0" y="-38100"/>
            <a:chExt cx="1941689" cy="221948"/>
          </a:xfrm>
        </p:grpSpPr>
        <p:sp>
          <p:nvSpPr>
            <p:cNvPr id="586" name="Google Shape;586;p16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8" name="Google Shape;588;p16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589" name="Google Shape;589;p16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6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1" name="Google Shape;591;p16"/>
          <p:cNvSpPr/>
          <p:nvPr/>
        </p:nvSpPr>
        <p:spPr>
          <a:xfrm rot="-5400000">
            <a:off x="15775891" y="-359344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6"/>
          <p:cNvSpPr/>
          <p:nvPr/>
        </p:nvSpPr>
        <p:spPr>
          <a:xfrm rot="5400000">
            <a:off x="0" y="77748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6"/>
          <p:cNvSpPr txBox="1"/>
          <p:nvPr/>
        </p:nvSpPr>
        <p:spPr>
          <a:xfrm>
            <a:off x="1028700" y="820511"/>
            <a:ext cx="10113552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Case Study Guest Satisfaction</a:t>
            </a:r>
            <a:endParaRPr/>
          </a:p>
        </p:txBody>
      </p:sp>
      <p:grpSp>
        <p:nvGrpSpPr>
          <p:cNvPr id="594" name="Google Shape;594;p16"/>
          <p:cNvGrpSpPr/>
          <p:nvPr/>
        </p:nvGrpSpPr>
        <p:grpSpPr>
          <a:xfrm>
            <a:off x="9674996" y="1906226"/>
            <a:ext cx="5850993" cy="4236119"/>
            <a:chOff x="0" y="0"/>
            <a:chExt cx="19050000" cy="13792200"/>
          </a:xfrm>
        </p:grpSpPr>
        <p:sp>
          <p:nvSpPr>
            <p:cNvPr id="595" name="Google Shape;595;p16"/>
            <p:cNvSpPr/>
            <p:nvPr/>
          </p:nvSpPr>
          <p:spPr>
            <a:xfrm>
              <a:off x="493268" y="493776"/>
              <a:ext cx="18087975" cy="12640436"/>
            </a:xfrm>
            <a:custGeom>
              <a:rect b="b" l="l" r="r" t="t"/>
              <a:pathLst>
                <a:path extrusionOk="0" h="12640436" w="18087975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42474" l="0" r="0" t="-615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0" y="0"/>
              <a:ext cx="19050000" cy="13792200"/>
            </a:xfrm>
            <a:custGeom>
              <a:rect b="b" l="l" r="r" t="t"/>
              <a:pathLst>
                <a:path extrusionOk="0"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6" r="-1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7" name="Google Shape;597;p16"/>
          <p:cNvGrpSpPr/>
          <p:nvPr/>
        </p:nvGrpSpPr>
        <p:grpSpPr>
          <a:xfrm>
            <a:off x="3293007" y="1906226"/>
            <a:ext cx="5850993" cy="4236119"/>
            <a:chOff x="0" y="0"/>
            <a:chExt cx="19050000" cy="13792200"/>
          </a:xfrm>
        </p:grpSpPr>
        <p:sp>
          <p:nvSpPr>
            <p:cNvPr id="598" name="Google Shape;598;p16"/>
            <p:cNvSpPr/>
            <p:nvPr/>
          </p:nvSpPr>
          <p:spPr>
            <a:xfrm>
              <a:off x="493268" y="493776"/>
              <a:ext cx="18087975" cy="12640436"/>
            </a:xfrm>
            <a:custGeom>
              <a:rect b="b" l="l" r="r" t="t"/>
              <a:pathLst>
                <a:path extrusionOk="0" h="12640436" w="18087975">
                  <a:moveTo>
                    <a:pt x="17735170" y="12640436"/>
                  </a:moveTo>
                  <a:lnTo>
                    <a:pt x="352806" y="12640436"/>
                  </a:lnTo>
                  <a:cubicBezTo>
                    <a:pt x="157988" y="12640436"/>
                    <a:pt x="0" y="12482448"/>
                    <a:pt x="0" y="12287630"/>
                  </a:cubicBezTo>
                  <a:lnTo>
                    <a:pt x="0" y="352806"/>
                  </a:lnTo>
                  <a:cubicBezTo>
                    <a:pt x="0" y="157988"/>
                    <a:pt x="157988" y="0"/>
                    <a:pt x="352806" y="0"/>
                  </a:cubicBezTo>
                  <a:lnTo>
                    <a:pt x="17735168" y="0"/>
                  </a:lnTo>
                  <a:cubicBezTo>
                    <a:pt x="17929986" y="0"/>
                    <a:pt x="18087975" y="157988"/>
                    <a:pt x="18087975" y="352806"/>
                  </a:cubicBezTo>
                  <a:lnTo>
                    <a:pt x="18087975" y="12287759"/>
                  </a:lnTo>
                  <a:cubicBezTo>
                    <a:pt x="18087975" y="12482576"/>
                    <a:pt x="17929987" y="12640436"/>
                    <a:pt x="17735170" y="12640436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1223" l="0" r="0" t="-21223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0" y="0"/>
              <a:ext cx="19050000" cy="13792200"/>
            </a:xfrm>
            <a:custGeom>
              <a:rect b="b" l="l" r="r" t="t"/>
              <a:pathLst>
                <a:path extrusionOk="0" h="13792200" w="19050000">
                  <a:moveTo>
                    <a:pt x="19050000" y="0"/>
                  </a:moveTo>
                  <a:lnTo>
                    <a:pt x="19050000" y="13792200"/>
                  </a:lnTo>
                  <a:lnTo>
                    <a:pt x="0" y="137922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6" r="-1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16"/>
          <p:cNvSpPr txBox="1"/>
          <p:nvPr/>
        </p:nvSpPr>
        <p:spPr>
          <a:xfrm>
            <a:off x="3409873" y="6389995"/>
            <a:ext cx="5734127" cy="438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Fancy Apartment in the Heart of the City</a:t>
            </a:r>
            <a:endParaRPr/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Studio Apartment with 800 square feet</a:t>
            </a:r>
            <a:endParaRPr/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Apartment building located on top of restaurants</a:t>
            </a:r>
            <a:endParaRPr/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closest metro station is a block away</a:t>
            </a:r>
            <a:endParaRPr/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Appeared to be very clean</a:t>
            </a:r>
            <a:endParaRPr/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capacity</a:t>
            </a:r>
            <a:endParaRPr/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6"/>
          <p:cNvSpPr txBox="1"/>
          <p:nvPr/>
        </p:nvSpPr>
        <p:spPr>
          <a:xfrm>
            <a:off x="9791862" y="6389995"/>
            <a:ext cx="5734200" cy="4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Quiet Rustic Mansion</a:t>
            </a:r>
            <a:endParaRPr/>
          </a:p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House with 5500 square feet</a:t>
            </a:r>
            <a:endParaRPr/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private bedrooms (high capacity)</a:t>
            </a:r>
            <a:endParaRPr/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Appeared to be a little dirty</a:t>
            </a:r>
            <a:endParaRPr/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 from the city center</a:t>
            </a:r>
            <a:endParaRPr/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10 km from closest metro station</a:t>
            </a:r>
            <a:endParaRPr/>
          </a:p>
          <a:p>
            <a:pPr indent="-221585" lvl="1" marL="443173" marR="0" rtl="0" algn="l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2"/>
              <a:buFont typeface="Arial"/>
              <a:buChar char="•"/>
            </a:pPr>
            <a:r>
              <a:rPr b="0" i="0" lang="en-US" sz="20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restaurants nearby</a:t>
            </a:r>
            <a:endParaRPr/>
          </a:p>
          <a:p>
            <a:pPr indent="0" lvl="0" marL="0" marR="0" rtl="0" algn="ctr">
              <a:lnSpc>
                <a:spcPct val="167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" name="Google Shape;602;p16"/>
          <p:cNvGrpSpPr/>
          <p:nvPr/>
        </p:nvGrpSpPr>
        <p:grpSpPr>
          <a:xfrm>
            <a:off x="12316025" y="5608401"/>
            <a:ext cx="685800" cy="685800"/>
            <a:chOff x="0" y="0"/>
            <a:chExt cx="812800" cy="812800"/>
          </a:xfrm>
        </p:grpSpPr>
        <p:sp>
          <p:nvSpPr>
            <p:cNvPr id="603" name="Google Shape;60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605" name="Google Shape;605;p16"/>
          <p:cNvGrpSpPr/>
          <p:nvPr/>
        </p:nvGrpSpPr>
        <p:grpSpPr>
          <a:xfrm>
            <a:off x="5742576" y="5608401"/>
            <a:ext cx="685800" cy="685800"/>
            <a:chOff x="0" y="0"/>
            <a:chExt cx="812800" cy="812800"/>
          </a:xfrm>
        </p:grpSpPr>
        <p:sp>
          <p:nvSpPr>
            <p:cNvPr id="606" name="Google Shape;60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oogle Shape;613;p17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614" name="Google Shape;614;p17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615" name="Google Shape;615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617" name="Google Shape;617;p17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618" name="Google Shape;618;p17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17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Guest Satisfaction</a:t>
                </a:r>
                <a:endParaRPr/>
              </a:p>
            </p:txBody>
          </p:sp>
        </p:grpSp>
      </p:grpSp>
      <p:grpSp>
        <p:nvGrpSpPr>
          <p:cNvPr id="620" name="Google Shape;620;p17"/>
          <p:cNvGrpSpPr/>
          <p:nvPr/>
        </p:nvGrpSpPr>
        <p:grpSpPr>
          <a:xfrm>
            <a:off x="508073" y="957872"/>
            <a:ext cx="7372350" cy="842707"/>
            <a:chOff x="0" y="-38100"/>
            <a:chExt cx="1941689" cy="221948"/>
          </a:xfrm>
        </p:grpSpPr>
        <p:sp>
          <p:nvSpPr>
            <p:cNvPr id="621" name="Google Shape;621;p17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7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17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624" name="Google Shape;624;p17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7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6" name="Google Shape;626;p17"/>
          <p:cNvSpPr/>
          <p:nvPr/>
        </p:nvSpPr>
        <p:spPr>
          <a:xfrm rot="-5400000">
            <a:off x="15775891" y="-359344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7"/>
          <p:cNvSpPr/>
          <p:nvPr/>
        </p:nvSpPr>
        <p:spPr>
          <a:xfrm rot="5400000">
            <a:off x="0" y="7774891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09" y="0"/>
                </a:lnTo>
                <a:lnTo>
                  <a:pt x="2512109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7"/>
          <p:cNvSpPr/>
          <p:nvPr/>
        </p:nvSpPr>
        <p:spPr>
          <a:xfrm>
            <a:off x="1704937" y="2410179"/>
            <a:ext cx="4055481" cy="1850196"/>
          </a:xfrm>
          <a:custGeom>
            <a:rect b="b" l="l" r="r" t="t"/>
            <a:pathLst>
              <a:path extrusionOk="0" h="1850196" w="4055481">
                <a:moveTo>
                  <a:pt x="0" y="0"/>
                </a:moveTo>
                <a:lnTo>
                  <a:pt x="4055480" y="0"/>
                </a:lnTo>
                <a:lnTo>
                  <a:pt x="4055480" y="1850197"/>
                </a:lnTo>
                <a:lnTo>
                  <a:pt x="0" y="1850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7"/>
          <p:cNvSpPr/>
          <p:nvPr/>
        </p:nvSpPr>
        <p:spPr>
          <a:xfrm>
            <a:off x="1704937" y="5408185"/>
            <a:ext cx="4055481" cy="1850196"/>
          </a:xfrm>
          <a:custGeom>
            <a:rect b="b" l="l" r="r" t="t"/>
            <a:pathLst>
              <a:path extrusionOk="0" h="1850196" w="4055481">
                <a:moveTo>
                  <a:pt x="0" y="0"/>
                </a:moveTo>
                <a:lnTo>
                  <a:pt x="4055480" y="0"/>
                </a:lnTo>
                <a:lnTo>
                  <a:pt x="4055480" y="1850196"/>
                </a:lnTo>
                <a:lnTo>
                  <a:pt x="0" y="1850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7"/>
          <p:cNvSpPr/>
          <p:nvPr/>
        </p:nvSpPr>
        <p:spPr>
          <a:xfrm>
            <a:off x="7429445" y="2387224"/>
            <a:ext cx="3429110" cy="1873152"/>
          </a:xfrm>
          <a:custGeom>
            <a:rect b="b" l="l" r="r" t="t"/>
            <a:pathLst>
              <a:path extrusionOk="0" h="1873152" w="3429110">
                <a:moveTo>
                  <a:pt x="0" y="0"/>
                </a:moveTo>
                <a:lnTo>
                  <a:pt x="3429110" y="0"/>
                </a:lnTo>
                <a:lnTo>
                  <a:pt x="3429110" y="1873152"/>
                </a:lnTo>
                <a:lnTo>
                  <a:pt x="0" y="1873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7"/>
          <p:cNvSpPr/>
          <p:nvPr/>
        </p:nvSpPr>
        <p:spPr>
          <a:xfrm>
            <a:off x="7421421" y="5375466"/>
            <a:ext cx="3437134" cy="1877535"/>
          </a:xfrm>
          <a:custGeom>
            <a:rect b="b" l="l" r="r" t="t"/>
            <a:pathLst>
              <a:path extrusionOk="0" h="1877535" w="3437134">
                <a:moveTo>
                  <a:pt x="0" y="0"/>
                </a:moveTo>
                <a:lnTo>
                  <a:pt x="3437134" y="0"/>
                </a:lnTo>
                <a:lnTo>
                  <a:pt x="3437134" y="1877534"/>
                </a:lnTo>
                <a:lnTo>
                  <a:pt x="0" y="1877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2" name="Google Shape;632;p17"/>
          <p:cNvGrpSpPr/>
          <p:nvPr/>
        </p:nvGrpSpPr>
        <p:grpSpPr>
          <a:xfrm>
            <a:off x="1256055" y="2992378"/>
            <a:ext cx="685800" cy="685800"/>
            <a:chOff x="0" y="0"/>
            <a:chExt cx="812800" cy="812800"/>
          </a:xfrm>
        </p:grpSpPr>
        <p:sp>
          <p:nvSpPr>
            <p:cNvPr id="633" name="Google Shape;633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635" name="Google Shape;635;p17"/>
          <p:cNvGrpSpPr/>
          <p:nvPr/>
        </p:nvGrpSpPr>
        <p:grpSpPr>
          <a:xfrm>
            <a:off x="1256055" y="5990383"/>
            <a:ext cx="685800" cy="685800"/>
            <a:chOff x="0" y="0"/>
            <a:chExt cx="812800" cy="812800"/>
          </a:xfrm>
        </p:grpSpPr>
        <p:sp>
          <p:nvSpPr>
            <p:cNvPr id="636" name="Google Shape;636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cxnSp>
        <p:nvCxnSpPr>
          <p:cNvPr id="638" name="Google Shape;638;p17"/>
          <p:cNvCxnSpPr/>
          <p:nvPr/>
        </p:nvCxnSpPr>
        <p:spPr>
          <a:xfrm flipH="1" rot="10800000">
            <a:off x="5760417" y="3323800"/>
            <a:ext cx="1669027" cy="11478"/>
          </a:xfrm>
          <a:prstGeom prst="straightConnector1">
            <a:avLst/>
          </a:prstGeom>
          <a:noFill/>
          <a:ln cap="flat" cmpd="sng" w="38100">
            <a:solidFill>
              <a:srgbClr val="F95C32"/>
            </a:solidFill>
            <a:prstDash val="dot"/>
            <a:round/>
            <a:headEnd len="sm" w="sm" type="none"/>
            <a:tailEnd len="med" w="med" type="stealth"/>
          </a:ln>
        </p:spPr>
      </p:cxnSp>
      <p:cxnSp>
        <p:nvCxnSpPr>
          <p:cNvPr id="639" name="Google Shape;639;p17"/>
          <p:cNvCxnSpPr/>
          <p:nvPr/>
        </p:nvCxnSpPr>
        <p:spPr>
          <a:xfrm>
            <a:off x="5760417" y="6314233"/>
            <a:ext cx="1661004" cy="0"/>
          </a:xfrm>
          <a:prstGeom prst="straightConnector1">
            <a:avLst/>
          </a:prstGeom>
          <a:noFill/>
          <a:ln cap="flat" cmpd="sng" w="38100">
            <a:solidFill>
              <a:srgbClr val="F95C32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640" name="Google Shape;640;p17"/>
          <p:cNvSpPr txBox="1"/>
          <p:nvPr/>
        </p:nvSpPr>
        <p:spPr>
          <a:xfrm>
            <a:off x="5059405" y="8420491"/>
            <a:ext cx="9470571" cy="1054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0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Recommendation: Invest in property one for high guest satisfaction</a:t>
            </a:r>
            <a:endParaRPr/>
          </a:p>
        </p:txBody>
      </p:sp>
      <p:grpSp>
        <p:nvGrpSpPr>
          <p:cNvPr id="641" name="Google Shape;641;p17"/>
          <p:cNvGrpSpPr/>
          <p:nvPr/>
        </p:nvGrpSpPr>
        <p:grpSpPr>
          <a:xfrm>
            <a:off x="4194248" y="7953979"/>
            <a:ext cx="11200885" cy="1841033"/>
            <a:chOff x="0" y="-38100"/>
            <a:chExt cx="2447161" cy="402228"/>
          </a:xfrm>
        </p:grpSpPr>
        <p:sp>
          <p:nvSpPr>
            <p:cNvPr id="642" name="Google Shape;642;p17"/>
            <p:cNvSpPr/>
            <p:nvPr/>
          </p:nvSpPr>
          <p:spPr>
            <a:xfrm>
              <a:off x="0" y="0"/>
              <a:ext cx="2447161" cy="364128"/>
            </a:xfrm>
            <a:custGeom>
              <a:rect b="b" l="l" r="r" t="t"/>
              <a:pathLst>
                <a:path extrusionOk="0" h="364128" w="2447161">
                  <a:moveTo>
                    <a:pt x="35251" y="0"/>
                  </a:moveTo>
                  <a:lnTo>
                    <a:pt x="2411911" y="0"/>
                  </a:lnTo>
                  <a:cubicBezTo>
                    <a:pt x="2431379" y="0"/>
                    <a:pt x="2447161" y="15782"/>
                    <a:pt x="2447161" y="35251"/>
                  </a:cubicBezTo>
                  <a:lnTo>
                    <a:pt x="2447161" y="328877"/>
                  </a:lnTo>
                  <a:cubicBezTo>
                    <a:pt x="2447161" y="338226"/>
                    <a:pt x="2443447" y="347192"/>
                    <a:pt x="2436837" y="353803"/>
                  </a:cubicBezTo>
                  <a:cubicBezTo>
                    <a:pt x="2430226" y="360414"/>
                    <a:pt x="2421260" y="364128"/>
                    <a:pt x="2411911" y="364128"/>
                  </a:cubicBezTo>
                  <a:lnTo>
                    <a:pt x="35251" y="364128"/>
                  </a:lnTo>
                  <a:cubicBezTo>
                    <a:pt x="25902" y="364128"/>
                    <a:pt x="16935" y="360414"/>
                    <a:pt x="10325" y="353803"/>
                  </a:cubicBezTo>
                  <a:cubicBezTo>
                    <a:pt x="3714" y="347192"/>
                    <a:pt x="0" y="338226"/>
                    <a:pt x="0" y="328877"/>
                  </a:cubicBezTo>
                  <a:lnTo>
                    <a:pt x="0" y="35251"/>
                  </a:lnTo>
                  <a:cubicBezTo>
                    <a:pt x="0" y="25902"/>
                    <a:pt x="3714" y="16935"/>
                    <a:pt x="10325" y="10325"/>
                  </a:cubicBezTo>
                  <a:cubicBezTo>
                    <a:pt x="16935" y="3714"/>
                    <a:pt x="25902" y="0"/>
                    <a:pt x="352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7"/>
            <p:cNvSpPr txBox="1"/>
            <p:nvPr/>
          </p:nvSpPr>
          <p:spPr>
            <a:xfrm>
              <a:off x="0" y="-38100"/>
              <a:ext cx="2447161" cy="402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" name="Google Shape;644;p17"/>
          <p:cNvSpPr/>
          <p:nvPr/>
        </p:nvSpPr>
        <p:spPr>
          <a:xfrm>
            <a:off x="11845958" y="1959025"/>
            <a:ext cx="5559740" cy="5559740"/>
          </a:xfrm>
          <a:custGeom>
            <a:rect b="b" l="l" r="r" t="t"/>
            <a:pathLst>
              <a:path extrusionOk="0" h="5559740" w="5559740">
                <a:moveTo>
                  <a:pt x="0" y="0"/>
                </a:moveTo>
                <a:lnTo>
                  <a:pt x="5559740" y="0"/>
                </a:lnTo>
                <a:lnTo>
                  <a:pt x="5559740" y="5559741"/>
                </a:lnTo>
                <a:lnTo>
                  <a:pt x="0" y="55597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17"/>
          <p:cNvSpPr txBox="1"/>
          <p:nvPr/>
        </p:nvSpPr>
        <p:spPr>
          <a:xfrm>
            <a:off x="1028700" y="820511"/>
            <a:ext cx="10113552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Case Study Guest Satisfaction</a:t>
            </a:r>
            <a:endParaRPr/>
          </a:p>
        </p:txBody>
      </p:sp>
      <p:sp>
        <p:nvSpPr>
          <p:cNvPr id="646" name="Google Shape;646;p17"/>
          <p:cNvSpPr txBox="1"/>
          <p:nvPr/>
        </p:nvSpPr>
        <p:spPr>
          <a:xfrm>
            <a:off x="2039185" y="2766565"/>
            <a:ext cx="3386985" cy="109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entered into our recommendation algorithm </a:t>
            </a:r>
            <a:endParaRPr/>
          </a:p>
        </p:txBody>
      </p:sp>
      <p:sp>
        <p:nvSpPr>
          <p:cNvPr id="647" name="Google Shape;647;p17"/>
          <p:cNvSpPr txBox="1"/>
          <p:nvPr/>
        </p:nvSpPr>
        <p:spPr>
          <a:xfrm>
            <a:off x="2039185" y="5764571"/>
            <a:ext cx="3386985" cy="1099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entered into our recommendation algorithm </a:t>
            </a:r>
            <a:endParaRPr/>
          </a:p>
        </p:txBody>
      </p:sp>
      <p:sp>
        <p:nvSpPr>
          <p:cNvPr id="648" name="Google Shape;648;p17"/>
          <p:cNvSpPr txBox="1"/>
          <p:nvPr/>
        </p:nvSpPr>
        <p:spPr>
          <a:xfrm>
            <a:off x="7521945" y="2578810"/>
            <a:ext cx="3244110" cy="18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1 Predicted Guest Satisfaction: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Satisfaction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7"/>
          <p:cNvSpPr txBox="1"/>
          <p:nvPr/>
        </p:nvSpPr>
        <p:spPr>
          <a:xfrm>
            <a:off x="7521945" y="5596067"/>
            <a:ext cx="3244110" cy="1842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 2 Predicted Guest Satisfaction: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High Satisfaction</a:t>
            </a:r>
            <a:endParaRPr/>
          </a:p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8"/>
          <p:cNvSpPr/>
          <p:nvPr/>
        </p:nvSpPr>
        <p:spPr>
          <a:xfrm>
            <a:off x="10105414" y="-3741011"/>
            <a:ext cx="10901093" cy="10901093"/>
          </a:xfrm>
          <a:custGeom>
            <a:rect b="b" l="l" r="r" t="t"/>
            <a:pathLst>
              <a:path extrusionOk="0"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8"/>
          <p:cNvSpPr/>
          <p:nvPr/>
        </p:nvSpPr>
        <p:spPr>
          <a:xfrm>
            <a:off x="-2335306" y="8594810"/>
            <a:ext cx="4769224" cy="2384612"/>
          </a:xfrm>
          <a:custGeom>
            <a:rect b="b" l="l" r="r" t="t"/>
            <a:pathLst>
              <a:path extrusionOk="0" h="2384612" w="4769224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8"/>
          <p:cNvSpPr txBox="1"/>
          <p:nvPr/>
        </p:nvSpPr>
        <p:spPr>
          <a:xfrm>
            <a:off x="1397256" y="4551041"/>
            <a:ext cx="10279783" cy="192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30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Price Prediction: Methodology and Analysis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19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662" name="Google Shape;662;p19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663" name="Google Shape;66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665" name="Google Shape;665;p19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666" name="Google Shape;666;p19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19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Price Prediction</a:t>
                </a:r>
                <a:endParaRPr/>
              </a:p>
            </p:txBody>
          </p:sp>
        </p:grpSp>
      </p:grpSp>
      <p:sp>
        <p:nvSpPr>
          <p:cNvPr id="668" name="Google Shape;668;p19"/>
          <p:cNvSpPr/>
          <p:nvPr/>
        </p:nvSpPr>
        <p:spPr>
          <a:xfrm>
            <a:off x="1278767" y="3549221"/>
            <a:ext cx="7388679" cy="5612946"/>
          </a:xfrm>
          <a:custGeom>
            <a:rect b="b" l="l" r="r" t="t"/>
            <a:pathLst>
              <a:path extrusionOk="0" h="5612946" w="7388679">
                <a:moveTo>
                  <a:pt x="0" y="0"/>
                </a:moveTo>
                <a:lnTo>
                  <a:pt x="7388679" y="0"/>
                </a:lnTo>
                <a:lnTo>
                  <a:pt x="7388679" y="5612946"/>
                </a:lnTo>
                <a:lnTo>
                  <a:pt x="0" y="56129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492" l="-1103" r="-2025" t="-10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9"/>
          <p:cNvSpPr txBox="1"/>
          <p:nvPr/>
        </p:nvSpPr>
        <p:spPr>
          <a:xfrm>
            <a:off x="-4170893" y="1684604"/>
            <a:ext cx="18288000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Initial Implementation</a:t>
            </a:r>
            <a:endParaRPr/>
          </a:p>
        </p:txBody>
      </p:sp>
      <p:grpSp>
        <p:nvGrpSpPr>
          <p:cNvPr id="670" name="Google Shape;670;p19"/>
          <p:cNvGrpSpPr/>
          <p:nvPr/>
        </p:nvGrpSpPr>
        <p:grpSpPr>
          <a:xfrm>
            <a:off x="1028700" y="3278701"/>
            <a:ext cx="7888813" cy="5979599"/>
            <a:chOff x="0" y="-38100"/>
            <a:chExt cx="1723542" cy="1306419"/>
          </a:xfrm>
        </p:grpSpPr>
        <p:sp>
          <p:nvSpPr>
            <p:cNvPr id="671" name="Google Shape;671;p19"/>
            <p:cNvSpPr/>
            <p:nvPr/>
          </p:nvSpPr>
          <p:spPr>
            <a:xfrm>
              <a:off x="0" y="0"/>
              <a:ext cx="1723542" cy="1268319"/>
            </a:xfrm>
            <a:custGeom>
              <a:rect b="b" l="l" r="r" t="t"/>
              <a:pathLst>
                <a:path extrusionOk="0" h="1268319" w="1723542">
                  <a:moveTo>
                    <a:pt x="50050" y="0"/>
                  </a:moveTo>
                  <a:lnTo>
                    <a:pt x="1673492" y="0"/>
                  </a:lnTo>
                  <a:cubicBezTo>
                    <a:pt x="1686766" y="0"/>
                    <a:pt x="1699497" y="5273"/>
                    <a:pt x="1708883" y="14659"/>
                  </a:cubicBezTo>
                  <a:cubicBezTo>
                    <a:pt x="1718269" y="24046"/>
                    <a:pt x="1723542" y="36776"/>
                    <a:pt x="1723542" y="50050"/>
                  </a:cubicBezTo>
                  <a:lnTo>
                    <a:pt x="1723542" y="1218268"/>
                  </a:lnTo>
                  <a:cubicBezTo>
                    <a:pt x="1723542" y="1231542"/>
                    <a:pt x="1718269" y="1244273"/>
                    <a:pt x="1708883" y="1253659"/>
                  </a:cubicBezTo>
                  <a:cubicBezTo>
                    <a:pt x="1699497" y="1263045"/>
                    <a:pt x="1686766" y="1268319"/>
                    <a:pt x="1673492" y="1268319"/>
                  </a:cubicBezTo>
                  <a:lnTo>
                    <a:pt x="50050" y="1268319"/>
                  </a:lnTo>
                  <a:cubicBezTo>
                    <a:pt x="22408" y="1268319"/>
                    <a:pt x="0" y="1245910"/>
                    <a:pt x="0" y="1218268"/>
                  </a:cubicBezTo>
                  <a:lnTo>
                    <a:pt x="0" y="50050"/>
                  </a:lnTo>
                  <a:cubicBezTo>
                    <a:pt x="0" y="36776"/>
                    <a:pt x="5273" y="24046"/>
                    <a:pt x="14659" y="14659"/>
                  </a:cubicBezTo>
                  <a:cubicBezTo>
                    <a:pt x="24046" y="5273"/>
                    <a:pt x="36776" y="0"/>
                    <a:pt x="500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9"/>
            <p:cNvSpPr txBox="1"/>
            <p:nvPr/>
          </p:nvSpPr>
          <p:spPr>
            <a:xfrm>
              <a:off x="0" y="-38100"/>
              <a:ext cx="1723542" cy="13064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19"/>
          <p:cNvGrpSpPr/>
          <p:nvPr/>
        </p:nvGrpSpPr>
        <p:grpSpPr>
          <a:xfrm>
            <a:off x="10111468" y="-144661"/>
            <a:ext cx="9107261" cy="10431661"/>
            <a:chOff x="0" y="-38100"/>
            <a:chExt cx="2398620" cy="2747433"/>
          </a:xfrm>
        </p:grpSpPr>
        <p:sp>
          <p:nvSpPr>
            <p:cNvPr id="674" name="Google Shape;674;p19"/>
            <p:cNvSpPr/>
            <p:nvPr/>
          </p:nvSpPr>
          <p:spPr>
            <a:xfrm>
              <a:off x="0" y="0"/>
              <a:ext cx="2398620" cy="2709333"/>
            </a:xfrm>
            <a:custGeom>
              <a:rect b="b" l="l" r="r" t="t"/>
              <a:pathLst>
                <a:path extrusionOk="0" h="2709333" w="2398620">
                  <a:moveTo>
                    <a:pt x="0" y="0"/>
                  </a:moveTo>
                  <a:lnTo>
                    <a:pt x="2398620" y="0"/>
                  </a:lnTo>
                  <a:lnTo>
                    <a:pt x="23986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9"/>
            <p:cNvSpPr txBox="1"/>
            <p:nvPr/>
          </p:nvSpPr>
          <p:spPr>
            <a:xfrm>
              <a:off x="0" y="-38100"/>
              <a:ext cx="2398620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19"/>
          <p:cNvGrpSpPr/>
          <p:nvPr/>
        </p:nvGrpSpPr>
        <p:grpSpPr>
          <a:xfrm>
            <a:off x="10737092" y="3044701"/>
            <a:ext cx="6763078" cy="6090729"/>
            <a:chOff x="0" y="-11561"/>
            <a:chExt cx="1781222" cy="1604142"/>
          </a:xfrm>
        </p:grpSpPr>
        <p:sp>
          <p:nvSpPr>
            <p:cNvPr id="677" name="Google Shape;677;p19"/>
            <p:cNvSpPr/>
            <p:nvPr/>
          </p:nvSpPr>
          <p:spPr>
            <a:xfrm>
              <a:off x="0" y="0"/>
              <a:ext cx="1780419" cy="1346967"/>
            </a:xfrm>
            <a:custGeom>
              <a:rect b="b" l="l" r="r" t="t"/>
              <a:pathLst>
                <a:path extrusionOk="0" h="1346967" w="1780419">
                  <a:moveTo>
                    <a:pt x="58408" y="0"/>
                  </a:moveTo>
                  <a:lnTo>
                    <a:pt x="1722011" y="0"/>
                  </a:lnTo>
                  <a:cubicBezTo>
                    <a:pt x="1754269" y="0"/>
                    <a:pt x="1780419" y="26150"/>
                    <a:pt x="1780419" y="58408"/>
                  </a:cubicBezTo>
                  <a:lnTo>
                    <a:pt x="1780419" y="1288560"/>
                  </a:lnTo>
                  <a:cubicBezTo>
                    <a:pt x="1780419" y="1320817"/>
                    <a:pt x="1754269" y="1346967"/>
                    <a:pt x="1722011" y="1346967"/>
                  </a:cubicBezTo>
                  <a:lnTo>
                    <a:pt x="58408" y="1346967"/>
                  </a:lnTo>
                  <a:cubicBezTo>
                    <a:pt x="26150" y="1346967"/>
                    <a:pt x="0" y="1320817"/>
                    <a:pt x="0" y="1288560"/>
                  </a:cubicBezTo>
                  <a:lnTo>
                    <a:pt x="0" y="58408"/>
                  </a:lnTo>
                  <a:cubicBezTo>
                    <a:pt x="0" y="26150"/>
                    <a:pt x="26150" y="0"/>
                    <a:pt x="58408" y="0"/>
                  </a:cubicBezTo>
                  <a:close/>
                </a:path>
              </a:pathLst>
            </a:custGeom>
            <a:solidFill>
              <a:srgbClr val="F47C00"/>
            </a:solidFill>
            <a:ln cap="rnd" cmpd="sng" w="66675">
              <a:solidFill>
                <a:srgbClr val="FE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9"/>
            <p:cNvSpPr txBox="1"/>
            <p:nvPr/>
          </p:nvSpPr>
          <p:spPr>
            <a:xfrm>
              <a:off x="803" y="-11561"/>
              <a:ext cx="1780419" cy="16041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1300" lIns="241300" spcFirstLastPara="1" rIns="241300" wrap="square" tIns="241300">
              <a:noAutofit/>
            </a:bodyPr>
            <a:lstStyle/>
            <a:p>
              <a:pPr indent="0" lvl="0" marL="0" marR="0" rtl="0" algn="l">
                <a:lnSpc>
                  <a:spcPct val="25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4" u="sng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Initial Full Regression Tree</a:t>
              </a:r>
              <a:endParaRPr/>
            </a:p>
            <a:p>
              <a:pPr indent="-226102" lvl="1" marL="452205" marR="0" rtl="0" algn="l">
                <a:lnSpc>
                  <a:spcPct val="250047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2094"/>
                <a:buFont typeface="Arial"/>
                <a:buChar char="•"/>
              </a:pPr>
              <a:r>
                <a:rPr b="0" i="0" lang="en-US" sz="2094" u="none" cap="none" strike="noStrike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RMSE = $300</a:t>
              </a:r>
              <a:endParaRPr/>
            </a:p>
            <a:p>
              <a:pPr indent="-226102" lvl="1" marL="452205" marR="0" rtl="0" algn="l">
                <a:lnSpc>
                  <a:spcPct val="250047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2094"/>
                <a:buFont typeface="Arial"/>
                <a:buChar char="•"/>
              </a:pPr>
              <a:r>
                <a:rPr b="0" i="0" lang="en-US" sz="2094" u="none" cap="none" strike="noStrike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R2 = 0.14</a:t>
              </a:r>
              <a:endParaRPr/>
            </a:p>
            <a:p>
              <a:pPr indent="0" lvl="0" marL="0" marR="0" rtl="0" algn="l">
                <a:lnSpc>
                  <a:spcPct val="25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4" u="sng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Preprocessing</a:t>
              </a:r>
              <a:endParaRPr/>
            </a:p>
            <a:p>
              <a:pPr indent="-226102" lvl="1" marL="452205" marR="0" rtl="0" algn="l">
                <a:lnSpc>
                  <a:spcPct val="250047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2094"/>
                <a:buFont typeface="Arial"/>
                <a:buChar char="•"/>
              </a:pPr>
              <a:r>
                <a:rPr b="0" i="0" lang="en-US" sz="2094" u="none" cap="none" strike="noStrike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Names all have similar composition</a:t>
              </a:r>
              <a:endParaRPr/>
            </a:p>
            <a:p>
              <a:pPr indent="-226102" lvl="1" marL="452205" marR="0" rtl="0" algn="l">
                <a:lnSpc>
                  <a:spcPct val="250047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2094"/>
                <a:buFont typeface="Arial"/>
                <a:buChar char="•"/>
              </a:pPr>
              <a:r>
                <a:rPr b="0" i="0" lang="en-US" sz="2094" u="none" cap="none" strike="noStrike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Only one tree made </a:t>
              </a:r>
              <a:endParaRPr/>
            </a:p>
            <a:p>
              <a:pPr indent="-226102" lvl="1" marL="452205" marR="0" rtl="0" algn="l">
                <a:lnSpc>
                  <a:spcPct val="250047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2094"/>
                <a:buFont typeface="Arial"/>
                <a:buChar char="•"/>
              </a:pPr>
              <a:r>
                <a:rPr b="0" i="0" lang="en-US" sz="2094" u="none" cap="none" strike="noStrike">
                  <a:solidFill>
                    <a:srgbClr val="FEFFFF"/>
                  </a:solidFill>
                  <a:latin typeface="Arial"/>
                  <a:ea typeface="Arial"/>
                  <a:cs typeface="Arial"/>
                  <a:sym typeface="Arial"/>
                </a:rPr>
                <a:t>Dummy Coded categorical variables</a:t>
              </a:r>
              <a:endParaRPr/>
            </a:p>
          </p:txBody>
        </p:sp>
      </p:grpSp>
      <p:sp>
        <p:nvSpPr>
          <p:cNvPr id="679" name="Google Shape;679;p19"/>
          <p:cNvSpPr/>
          <p:nvPr/>
        </p:nvSpPr>
        <p:spPr>
          <a:xfrm>
            <a:off x="13408248" y="453339"/>
            <a:ext cx="1417717" cy="1896611"/>
          </a:xfrm>
          <a:custGeom>
            <a:rect b="b" l="l" r="r" t="t"/>
            <a:pathLst>
              <a:path extrusionOk="0" h="1896611" w="1417717">
                <a:moveTo>
                  <a:pt x="0" y="0"/>
                </a:moveTo>
                <a:lnTo>
                  <a:pt x="1417717" y="0"/>
                </a:lnTo>
                <a:lnTo>
                  <a:pt x="1417717" y="1896611"/>
                </a:lnTo>
                <a:lnTo>
                  <a:pt x="0" y="1896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7C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-398755" y="1962392"/>
            <a:ext cx="2222506" cy="8794090"/>
          </a:xfrm>
          <a:custGeom>
            <a:rect b="b" l="l" r="r" t="t"/>
            <a:pathLst>
              <a:path extrusionOk="0" h="8794090" w="2222506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101054" y="952500"/>
            <a:ext cx="3491381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2101054" y="2088273"/>
            <a:ext cx="874733" cy="786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2985312" y="2183523"/>
            <a:ext cx="2900014" cy="789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and Dataset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2101054" y="3303522"/>
            <a:ext cx="874733" cy="786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2985312" y="3296818"/>
            <a:ext cx="3243193" cy="1189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Guest Satisfaction - Methodology and Analysis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2101054" y="4678751"/>
            <a:ext cx="874733" cy="786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2985312" y="4810162"/>
            <a:ext cx="3243193" cy="1189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Price Prediction - Methodology and Analysis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2057064" y="6196856"/>
            <a:ext cx="874733" cy="709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2985312" y="6311598"/>
            <a:ext cx="3937688" cy="1189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Recommendation Strategies and Improvements</a:t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11946601" y="4459312"/>
            <a:ext cx="8015332" cy="8015332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2"/>
          <p:cNvGrpSpPr/>
          <p:nvPr/>
        </p:nvGrpSpPr>
        <p:grpSpPr>
          <a:xfrm>
            <a:off x="7555855" y="283895"/>
            <a:ext cx="8398412" cy="8398412"/>
            <a:chOff x="0" y="0"/>
            <a:chExt cx="6350000" cy="6350000"/>
          </a:xfrm>
        </p:grpSpPr>
        <p:sp>
          <p:nvSpPr>
            <p:cNvPr id="113" name="Google Shape;113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24998" r="-2499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35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0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685" name="Google Shape;685;p20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686" name="Google Shape;6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688" name="Google Shape;688;p20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689" name="Google Shape;689;p20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20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Price Prediction</a:t>
                </a:r>
                <a:endParaRPr/>
              </a:p>
            </p:txBody>
          </p:sp>
        </p:grpSp>
      </p:grpSp>
      <p:sp>
        <p:nvSpPr>
          <p:cNvPr id="691" name="Google Shape;691;p20"/>
          <p:cNvSpPr/>
          <p:nvPr/>
        </p:nvSpPr>
        <p:spPr>
          <a:xfrm>
            <a:off x="1338884" y="2735342"/>
            <a:ext cx="7096558" cy="6700208"/>
          </a:xfrm>
          <a:custGeom>
            <a:rect b="b" l="l" r="r" t="t"/>
            <a:pathLst>
              <a:path extrusionOk="0" h="6700208" w="7096558">
                <a:moveTo>
                  <a:pt x="0" y="0"/>
                </a:moveTo>
                <a:lnTo>
                  <a:pt x="7096558" y="0"/>
                </a:lnTo>
                <a:lnTo>
                  <a:pt x="7096558" y="6700208"/>
                </a:lnTo>
                <a:lnTo>
                  <a:pt x="0" y="6700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2" name="Google Shape;692;p20"/>
          <p:cNvGrpSpPr/>
          <p:nvPr/>
        </p:nvGrpSpPr>
        <p:grpSpPr>
          <a:xfrm>
            <a:off x="1338884" y="2751539"/>
            <a:ext cx="7096558" cy="6428635"/>
            <a:chOff x="0" y="-38100"/>
            <a:chExt cx="1550451" cy="1404524"/>
          </a:xfrm>
        </p:grpSpPr>
        <p:sp>
          <p:nvSpPr>
            <p:cNvPr id="693" name="Google Shape;693;p20"/>
            <p:cNvSpPr/>
            <p:nvPr/>
          </p:nvSpPr>
          <p:spPr>
            <a:xfrm>
              <a:off x="0" y="0"/>
              <a:ext cx="1550451" cy="1366424"/>
            </a:xfrm>
            <a:custGeom>
              <a:rect b="b" l="l" r="r" t="t"/>
              <a:pathLst>
                <a:path extrusionOk="0" h="1366424" w="1550451">
                  <a:moveTo>
                    <a:pt x="55638" y="0"/>
                  </a:moveTo>
                  <a:lnTo>
                    <a:pt x="1494813" y="0"/>
                  </a:lnTo>
                  <a:cubicBezTo>
                    <a:pt x="1525541" y="0"/>
                    <a:pt x="1550451" y="24910"/>
                    <a:pt x="1550451" y="55638"/>
                  </a:cubicBezTo>
                  <a:lnTo>
                    <a:pt x="1550451" y="1310786"/>
                  </a:lnTo>
                  <a:cubicBezTo>
                    <a:pt x="1550451" y="1341514"/>
                    <a:pt x="1525541" y="1366424"/>
                    <a:pt x="1494813" y="1366424"/>
                  </a:cubicBezTo>
                  <a:lnTo>
                    <a:pt x="55638" y="1366424"/>
                  </a:lnTo>
                  <a:cubicBezTo>
                    <a:pt x="24910" y="1366424"/>
                    <a:pt x="0" y="1341514"/>
                    <a:pt x="0" y="1310786"/>
                  </a:cubicBezTo>
                  <a:lnTo>
                    <a:pt x="0" y="55638"/>
                  </a:lnTo>
                  <a:cubicBezTo>
                    <a:pt x="0" y="24910"/>
                    <a:pt x="24910" y="0"/>
                    <a:pt x="556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20"/>
            <p:cNvSpPr txBox="1"/>
            <p:nvPr/>
          </p:nvSpPr>
          <p:spPr>
            <a:xfrm>
              <a:off x="0" y="-38100"/>
              <a:ext cx="1550451" cy="14045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20"/>
          <p:cNvSpPr txBox="1"/>
          <p:nvPr/>
        </p:nvSpPr>
        <p:spPr>
          <a:xfrm>
            <a:off x="0" y="768772"/>
            <a:ext cx="18288000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Initial Implementation</a:t>
            </a:r>
            <a:endParaRPr/>
          </a:p>
        </p:txBody>
      </p:sp>
      <p:grpSp>
        <p:nvGrpSpPr>
          <p:cNvPr id="696" name="Google Shape;696;p20"/>
          <p:cNvGrpSpPr/>
          <p:nvPr/>
        </p:nvGrpSpPr>
        <p:grpSpPr>
          <a:xfrm>
            <a:off x="9503296" y="2011300"/>
            <a:ext cx="2609083" cy="846152"/>
            <a:chOff x="0" y="-28575"/>
            <a:chExt cx="714712" cy="231788"/>
          </a:xfrm>
        </p:grpSpPr>
        <p:sp>
          <p:nvSpPr>
            <p:cNvPr id="697" name="Google Shape;697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9" name="Google Shape;699;p20"/>
          <p:cNvGrpSpPr/>
          <p:nvPr/>
        </p:nvGrpSpPr>
        <p:grpSpPr>
          <a:xfrm>
            <a:off x="12163892" y="2011300"/>
            <a:ext cx="2609083" cy="846152"/>
            <a:chOff x="0" y="-28575"/>
            <a:chExt cx="714712" cy="231788"/>
          </a:xfrm>
        </p:grpSpPr>
        <p:sp>
          <p:nvSpPr>
            <p:cNvPr id="700" name="Google Shape;700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20"/>
          <p:cNvGrpSpPr/>
          <p:nvPr/>
        </p:nvGrpSpPr>
        <p:grpSpPr>
          <a:xfrm>
            <a:off x="14824488" y="2011300"/>
            <a:ext cx="2609083" cy="846152"/>
            <a:chOff x="0" y="-28575"/>
            <a:chExt cx="714712" cy="231788"/>
          </a:xfrm>
        </p:grpSpPr>
        <p:sp>
          <p:nvSpPr>
            <p:cNvPr id="703" name="Google Shape;703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20"/>
          <p:cNvGrpSpPr/>
          <p:nvPr/>
        </p:nvGrpSpPr>
        <p:grpSpPr>
          <a:xfrm>
            <a:off x="9503296" y="2798787"/>
            <a:ext cx="2609083" cy="846152"/>
            <a:chOff x="0" y="-28575"/>
            <a:chExt cx="714712" cy="231788"/>
          </a:xfrm>
        </p:grpSpPr>
        <p:sp>
          <p:nvSpPr>
            <p:cNvPr id="706" name="Google Shape;706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8" name="Google Shape;708;p20"/>
          <p:cNvGrpSpPr/>
          <p:nvPr/>
        </p:nvGrpSpPr>
        <p:grpSpPr>
          <a:xfrm>
            <a:off x="12163891" y="2803443"/>
            <a:ext cx="2609083" cy="846152"/>
            <a:chOff x="0" y="-28575"/>
            <a:chExt cx="714712" cy="231788"/>
          </a:xfrm>
        </p:grpSpPr>
        <p:sp>
          <p:nvSpPr>
            <p:cNvPr id="709" name="Google Shape;709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20"/>
          <p:cNvGrpSpPr/>
          <p:nvPr/>
        </p:nvGrpSpPr>
        <p:grpSpPr>
          <a:xfrm>
            <a:off x="14824488" y="2798787"/>
            <a:ext cx="2609083" cy="846152"/>
            <a:chOff x="0" y="-28575"/>
            <a:chExt cx="714712" cy="231788"/>
          </a:xfrm>
        </p:grpSpPr>
        <p:sp>
          <p:nvSpPr>
            <p:cNvPr id="712" name="Google Shape;712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20"/>
          <p:cNvGrpSpPr/>
          <p:nvPr/>
        </p:nvGrpSpPr>
        <p:grpSpPr>
          <a:xfrm>
            <a:off x="9503296" y="3586275"/>
            <a:ext cx="2609083" cy="846152"/>
            <a:chOff x="0" y="-28575"/>
            <a:chExt cx="714712" cy="231788"/>
          </a:xfrm>
        </p:grpSpPr>
        <p:sp>
          <p:nvSpPr>
            <p:cNvPr id="715" name="Google Shape;715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7" name="Google Shape;717;p20"/>
          <p:cNvGrpSpPr/>
          <p:nvPr/>
        </p:nvGrpSpPr>
        <p:grpSpPr>
          <a:xfrm>
            <a:off x="12163892" y="3586275"/>
            <a:ext cx="2609083" cy="846152"/>
            <a:chOff x="0" y="-28575"/>
            <a:chExt cx="714712" cy="231788"/>
          </a:xfrm>
        </p:grpSpPr>
        <p:sp>
          <p:nvSpPr>
            <p:cNvPr id="718" name="Google Shape;718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20"/>
          <p:cNvGrpSpPr/>
          <p:nvPr/>
        </p:nvGrpSpPr>
        <p:grpSpPr>
          <a:xfrm>
            <a:off x="14824488" y="3586275"/>
            <a:ext cx="2609083" cy="846152"/>
            <a:chOff x="0" y="-28575"/>
            <a:chExt cx="714712" cy="231788"/>
          </a:xfrm>
        </p:grpSpPr>
        <p:sp>
          <p:nvSpPr>
            <p:cNvPr id="721" name="Google Shape;721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20"/>
          <p:cNvGrpSpPr/>
          <p:nvPr/>
        </p:nvGrpSpPr>
        <p:grpSpPr>
          <a:xfrm>
            <a:off x="9503296" y="4373762"/>
            <a:ext cx="2609083" cy="846152"/>
            <a:chOff x="0" y="-28575"/>
            <a:chExt cx="714712" cy="231788"/>
          </a:xfrm>
        </p:grpSpPr>
        <p:sp>
          <p:nvSpPr>
            <p:cNvPr id="724" name="Google Shape;724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20"/>
          <p:cNvGrpSpPr/>
          <p:nvPr/>
        </p:nvGrpSpPr>
        <p:grpSpPr>
          <a:xfrm>
            <a:off x="12163892" y="4373762"/>
            <a:ext cx="2609083" cy="846152"/>
            <a:chOff x="0" y="-28575"/>
            <a:chExt cx="714712" cy="231788"/>
          </a:xfrm>
        </p:grpSpPr>
        <p:sp>
          <p:nvSpPr>
            <p:cNvPr id="727" name="Google Shape;727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20"/>
          <p:cNvGrpSpPr/>
          <p:nvPr/>
        </p:nvGrpSpPr>
        <p:grpSpPr>
          <a:xfrm>
            <a:off x="14824488" y="4373762"/>
            <a:ext cx="2609083" cy="846152"/>
            <a:chOff x="0" y="-28575"/>
            <a:chExt cx="714712" cy="231788"/>
          </a:xfrm>
        </p:grpSpPr>
        <p:sp>
          <p:nvSpPr>
            <p:cNvPr id="730" name="Google Shape;730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2" name="Google Shape;732;p20"/>
          <p:cNvGrpSpPr/>
          <p:nvPr/>
        </p:nvGrpSpPr>
        <p:grpSpPr>
          <a:xfrm>
            <a:off x="9503296" y="5161249"/>
            <a:ext cx="2609083" cy="846152"/>
            <a:chOff x="0" y="-28575"/>
            <a:chExt cx="714712" cy="231788"/>
          </a:xfrm>
        </p:grpSpPr>
        <p:sp>
          <p:nvSpPr>
            <p:cNvPr id="733" name="Google Shape;733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20"/>
          <p:cNvGrpSpPr/>
          <p:nvPr/>
        </p:nvGrpSpPr>
        <p:grpSpPr>
          <a:xfrm>
            <a:off x="12163892" y="5161249"/>
            <a:ext cx="2609083" cy="846152"/>
            <a:chOff x="0" y="-28575"/>
            <a:chExt cx="714712" cy="231788"/>
          </a:xfrm>
        </p:grpSpPr>
        <p:sp>
          <p:nvSpPr>
            <p:cNvPr id="736" name="Google Shape;736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20"/>
          <p:cNvGrpSpPr/>
          <p:nvPr/>
        </p:nvGrpSpPr>
        <p:grpSpPr>
          <a:xfrm>
            <a:off x="9503296" y="5948736"/>
            <a:ext cx="2609083" cy="846152"/>
            <a:chOff x="0" y="-28575"/>
            <a:chExt cx="714712" cy="231788"/>
          </a:xfrm>
        </p:grpSpPr>
        <p:sp>
          <p:nvSpPr>
            <p:cNvPr id="739" name="Google Shape;739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20"/>
          <p:cNvGrpSpPr/>
          <p:nvPr/>
        </p:nvGrpSpPr>
        <p:grpSpPr>
          <a:xfrm>
            <a:off x="12163892" y="5948736"/>
            <a:ext cx="2609083" cy="846152"/>
            <a:chOff x="0" y="-28575"/>
            <a:chExt cx="714712" cy="231788"/>
          </a:xfrm>
        </p:grpSpPr>
        <p:sp>
          <p:nvSpPr>
            <p:cNvPr id="742" name="Google Shape;742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20"/>
          <p:cNvGrpSpPr/>
          <p:nvPr/>
        </p:nvGrpSpPr>
        <p:grpSpPr>
          <a:xfrm>
            <a:off x="14824488" y="5948736"/>
            <a:ext cx="2609083" cy="846152"/>
            <a:chOff x="0" y="-28575"/>
            <a:chExt cx="714712" cy="231788"/>
          </a:xfrm>
        </p:grpSpPr>
        <p:sp>
          <p:nvSpPr>
            <p:cNvPr id="745" name="Google Shape;745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7" name="Google Shape;747;p20"/>
          <p:cNvGrpSpPr/>
          <p:nvPr/>
        </p:nvGrpSpPr>
        <p:grpSpPr>
          <a:xfrm>
            <a:off x="9503296" y="6736223"/>
            <a:ext cx="2609083" cy="846152"/>
            <a:chOff x="0" y="-28575"/>
            <a:chExt cx="714712" cy="231788"/>
          </a:xfrm>
        </p:grpSpPr>
        <p:sp>
          <p:nvSpPr>
            <p:cNvPr id="748" name="Google Shape;748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0" name="Google Shape;750;p20"/>
          <p:cNvGrpSpPr/>
          <p:nvPr/>
        </p:nvGrpSpPr>
        <p:grpSpPr>
          <a:xfrm>
            <a:off x="12163892" y="6736223"/>
            <a:ext cx="2609083" cy="846152"/>
            <a:chOff x="0" y="-28575"/>
            <a:chExt cx="714712" cy="231788"/>
          </a:xfrm>
        </p:grpSpPr>
        <p:sp>
          <p:nvSpPr>
            <p:cNvPr id="751" name="Google Shape;751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20"/>
          <p:cNvGrpSpPr/>
          <p:nvPr/>
        </p:nvGrpSpPr>
        <p:grpSpPr>
          <a:xfrm>
            <a:off x="14824488" y="6736223"/>
            <a:ext cx="2609083" cy="846152"/>
            <a:chOff x="0" y="-28575"/>
            <a:chExt cx="714712" cy="231788"/>
          </a:xfrm>
        </p:grpSpPr>
        <p:sp>
          <p:nvSpPr>
            <p:cNvPr id="754" name="Google Shape;754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6" name="Google Shape;756;p20"/>
          <p:cNvGrpSpPr/>
          <p:nvPr/>
        </p:nvGrpSpPr>
        <p:grpSpPr>
          <a:xfrm>
            <a:off x="9503296" y="7523710"/>
            <a:ext cx="2609083" cy="846152"/>
            <a:chOff x="0" y="-28575"/>
            <a:chExt cx="714712" cy="231788"/>
          </a:xfrm>
        </p:grpSpPr>
        <p:sp>
          <p:nvSpPr>
            <p:cNvPr id="757" name="Google Shape;757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20"/>
          <p:cNvGrpSpPr/>
          <p:nvPr/>
        </p:nvGrpSpPr>
        <p:grpSpPr>
          <a:xfrm>
            <a:off x="12163892" y="7523710"/>
            <a:ext cx="2609083" cy="846152"/>
            <a:chOff x="0" y="-28575"/>
            <a:chExt cx="714712" cy="231788"/>
          </a:xfrm>
        </p:grpSpPr>
        <p:sp>
          <p:nvSpPr>
            <p:cNvPr id="760" name="Google Shape;760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2" name="Google Shape;762;p20"/>
          <p:cNvGrpSpPr/>
          <p:nvPr/>
        </p:nvGrpSpPr>
        <p:grpSpPr>
          <a:xfrm>
            <a:off x="14824488" y="7523710"/>
            <a:ext cx="2609083" cy="846152"/>
            <a:chOff x="0" y="-28575"/>
            <a:chExt cx="714712" cy="231788"/>
          </a:xfrm>
        </p:grpSpPr>
        <p:sp>
          <p:nvSpPr>
            <p:cNvPr id="763" name="Google Shape;763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20"/>
          <p:cNvGrpSpPr/>
          <p:nvPr/>
        </p:nvGrpSpPr>
        <p:grpSpPr>
          <a:xfrm>
            <a:off x="14824488" y="5161249"/>
            <a:ext cx="2609083" cy="846152"/>
            <a:chOff x="0" y="-28575"/>
            <a:chExt cx="714712" cy="231788"/>
          </a:xfrm>
        </p:grpSpPr>
        <p:sp>
          <p:nvSpPr>
            <p:cNvPr id="766" name="Google Shape;766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8" name="Google Shape;768;p20"/>
          <p:cNvSpPr txBox="1"/>
          <p:nvPr/>
        </p:nvSpPr>
        <p:spPr>
          <a:xfrm>
            <a:off x="10116932" y="2295873"/>
            <a:ext cx="1381811" cy="33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City</a:t>
            </a:r>
            <a:endParaRPr/>
          </a:p>
        </p:txBody>
      </p:sp>
      <p:sp>
        <p:nvSpPr>
          <p:cNvPr id="769" name="Google Shape;769;p20"/>
          <p:cNvSpPr txBox="1"/>
          <p:nvPr/>
        </p:nvSpPr>
        <p:spPr>
          <a:xfrm>
            <a:off x="12414581" y="2295873"/>
            <a:ext cx="2004680" cy="33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Mean Price ($)</a:t>
            </a:r>
            <a:endParaRPr/>
          </a:p>
        </p:txBody>
      </p:sp>
      <p:sp>
        <p:nvSpPr>
          <p:cNvPr id="770" name="Google Shape;770;p20"/>
          <p:cNvSpPr txBox="1"/>
          <p:nvPr/>
        </p:nvSpPr>
        <p:spPr>
          <a:xfrm>
            <a:off x="15152107" y="2295873"/>
            <a:ext cx="1953846" cy="33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Price Range ($)</a:t>
            </a:r>
            <a:endParaRPr/>
          </a:p>
        </p:txBody>
      </p:sp>
      <p:sp>
        <p:nvSpPr>
          <p:cNvPr id="771" name="Google Shape;771;p20"/>
          <p:cNvSpPr txBox="1"/>
          <p:nvPr/>
        </p:nvSpPr>
        <p:spPr>
          <a:xfrm>
            <a:off x="9833151" y="3064285"/>
            <a:ext cx="2006595" cy="317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Amsterdam</a:t>
            </a:r>
            <a:endParaRPr/>
          </a:p>
        </p:txBody>
      </p:sp>
      <p:sp>
        <p:nvSpPr>
          <p:cNvPr id="772" name="Google Shape;772;p20"/>
          <p:cNvSpPr txBox="1"/>
          <p:nvPr/>
        </p:nvSpPr>
        <p:spPr>
          <a:xfrm>
            <a:off x="12829041" y="3099093"/>
            <a:ext cx="1278785" cy="32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573.11</a:t>
            </a:r>
            <a:endParaRPr/>
          </a:p>
        </p:txBody>
      </p:sp>
      <p:sp>
        <p:nvSpPr>
          <p:cNvPr id="773" name="Google Shape;773;p20"/>
          <p:cNvSpPr txBox="1"/>
          <p:nvPr/>
        </p:nvSpPr>
        <p:spPr>
          <a:xfrm>
            <a:off x="15509124" y="3132448"/>
            <a:ext cx="1239811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8001.78</a:t>
            </a:r>
            <a:endParaRPr/>
          </a:p>
        </p:txBody>
      </p:sp>
      <p:sp>
        <p:nvSpPr>
          <p:cNvPr id="774" name="Google Shape;774;p20"/>
          <p:cNvSpPr txBox="1"/>
          <p:nvPr/>
        </p:nvSpPr>
        <p:spPr>
          <a:xfrm>
            <a:off x="10253673" y="3841390"/>
            <a:ext cx="1108330" cy="32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8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Athens</a:t>
            </a:r>
            <a:endParaRPr/>
          </a:p>
        </p:txBody>
      </p:sp>
      <p:sp>
        <p:nvSpPr>
          <p:cNvPr id="775" name="Google Shape;775;p20"/>
          <p:cNvSpPr txBox="1"/>
          <p:nvPr/>
        </p:nvSpPr>
        <p:spPr>
          <a:xfrm>
            <a:off x="13099989" y="3919935"/>
            <a:ext cx="736890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151.75</a:t>
            </a:r>
            <a:endParaRPr/>
          </a:p>
        </p:txBody>
      </p:sp>
      <p:sp>
        <p:nvSpPr>
          <p:cNvPr id="776" name="Google Shape;776;p20"/>
          <p:cNvSpPr txBox="1"/>
          <p:nvPr/>
        </p:nvSpPr>
        <p:spPr>
          <a:xfrm>
            <a:off x="15759396" y="3919935"/>
            <a:ext cx="861732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18502.57</a:t>
            </a:r>
            <a:endParaRPr/>
          </a:p>
        </p:txBody>
      </p:sp>
      <p:sp>
        <p:nvSpPr>
          <p:cNvPr id="777" name="Google Shape;777;p20"/>
          <p:cNvSpPr txBox="1"/>
          <p:nvPr/>
        </p:nvSpPr>
        <p:spPr>
          <a:xfrm>
            <a:off x="10269314" y="4618415"/>
            <a:ext cx="1229429" cy="313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49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Barcelona</a:t>
            </a:r>
            <a:endParaRPr/>
          </a:p>
        </p:txBody>
      </p:sp>
      <p:sp>
        <p:nvSpPr>
          <p:cNvPr id="778" name="Google Shape;778;p20"/>
          <p:cNvSpPr txBox="1"/>
          <p:nvPr/>
        </p:nvSpPr>
        <p:spPr>
          <a:xfrm>
            <a:off x="10390413" y="5535429"/>
            <a:ext cx="834849" cy="32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Berlin</a:t>
            </a:r>
            <a:endParaRPr/>
          </a:p>
        </p:txBody>
      </p:sp>
      <p:sp>
        <p:nvSpPr>
          <p:cNvPr id="779" name="Google Shape;779;p20"/>
          <p:cNvSpPr txBox="1"/>
          <p:nvPr/>
        </p:nvSpPr>
        <p:spPr>
          <a:xfrm>
            <a:off x="10223398" y="6247255"/>
            <a:ext cx="1168880" cy="342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9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Budapest</a:t>
            </a:r>
            <a:endParaRPr/>
          </a:p>
        </p:txBody>
      </p:sp>
      <p:sp>
        <p:nvSpPr>
          <p:cNvPr id="780" name="Google Shape;780;p20"/>
          <p:cNvSpPr txBox="1"/>
          <p:nvPr/>
        </p:nvSpPr>
        <p:spPr>
          <a:xfrm>
            <a:off x="10358475" y="7033013"/>
            <a:ext cx="955948" cy="3367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5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Lisbon</a:t>
            </a:r>
            <a:endParaRPr/>
          </a:p>
        </p:txBody>
      </p:sp>
      <p:sp>
        <p:nvSpPr>
          <p:cNvPr id="781" name="Google Shape;781;p20"/>
          <p:cNvSpPr txBox="1"/>
          <p:nvPr/>
        </p:nvSpPr>
        <p:spPr>
          <a:xfrm>
            <a:off x="10213551" y="7839550"/>
            <a:ext cx="1108330" cy="32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8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Paris</a:t>
            </a:r>
            <a:endParaRPr/>
          </a:p>
        </p:txBody>
      </p:sp>
      <p:grpSp>
        <p:nvGrpSpPr>
          <p:cNvPr id="782" name="Google Shape;782;p20"/>
          <p:cNvGrpSpPr/>
          <p:nvPr/>
        </p:nvGrpSpPr>
        <p:grpSpPr>
          <a:xfrm>
            <a:off x="9503296" y="8313173"/>
            <a:ext cx="2609083" cy="846152"/>
            <a:chOff x="0" y="-28575"/>
            <a:chExt cx="714712" cy="231788"/>
          </a:xfrm>
        </p:grpSpPr>
        <p:sp>
          <p:nvSpPr>
            <p:cNvPr id="783" name="Google Shape;783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20"/>
          <p:cNvGrpSpPr/>
          <p:nvPr/>
        </p:nvGrpSpPr>
        <p:grpSpPr>
          <a:xfrm>
            <a:off x="12163892" y="8313173"/>
            <a:ext cx="2609083" cy="846152"/>
            <a:chOff x="0" y="-28575"/>
            <a:chExt cx="714712" cy="231788"/>
          </a:xfrm>
        </p:grpSpPr>
        <p:sp>
          <p:nvSpPr>
            <p:cNvPr id="786" name="Google Shape;786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20"/>
          <p:cNvGrpSpPr/>
          <p:nvPr/>
        </p:nvGrpSpPr>
        <p:grpSpPr>
          <a:xfrm>
            <a:off x="14824488" y="8313173"/>
            <a:ext cx="2609083" cy="846152"/>
            <a:chOff x="0" y="-28575"/>
            <a:chExt cx="714712" cy="231788"/>
          </a:xfrm>
        </p:grpSpPr>
        <p:sp>
          <p:nvSpPr>
            <p:cNvPr id="789" name="Google Shape;789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20"/>
          <p:cNvGrpSpPr/>
          <p:nvPr/>
        </p:nvGrpSpPr>
        <p:grpSpPr>
          <a:xfrm>
            <a:off x="9503296" y="9100660"/>
            <a:ext cx="2609083" cy="846152"/>
            <a:chOff x="0" y="-28575"/>
            <a:chExt cx="714712" cy="231788"/>
          </a:xfrm>
        </p:grpSpPr>
        <p:sp>
          <p:nvSpPr>
            <p:cNvPr id="792" name="Google Shape;792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20"/>
          <p:cNvGrpSpPr/>
          <p:nvPr/>
        </p:nvGrpSpPr>
        <p:grpSpPr>
          <a:xfrm>
            <a:off x="12163892" y="9100660"/>
            <a:ext cx="2609083" cy="846152"/>
            <a:chOff x="0" y="-28575"/>
            <a:chExt cx="714712" cy="231788"/>
          </a:xfrm>
        </p:grpSpPr>
        <p:sp>
          <p:nvSpPr>
            <p:cNvPr id="795" name="Google Shape;795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20"/>
          <p:cNvGrpSpPr/>
          <p:nvPr/>
        </p:nvGrpSpPr>
        <p:grpSpPr>
          <a:xfrm>
            <a:off x="14824488" y="9100660"/>
            <a:ext cx="2609083" cy="846152"/>
            <a:chOff x="0" y="-28575"/>
            <a:chExt cx="714712" cy="231788"/>
          </a:xfrm>
        </p:grpSpPr>
        <p:sp>
          <p:nvSpPr>
            <p:cNvPr id="798" name="Google Shape;798;p20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0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0" name="Google Shape;800;p20"/>
          <p:cNvSpPr txBox="1"/>
          <p:nvPr/>
        </p:nvSpPr>
        <p:spPr>
          <a:xfrm>
            <a:off x="10301982" y="8648977"/>
            <a:ext cx="1011712" cy="298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42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Rome</a:t>
            </a:r>
            <a:endParaRPr/>
          </a:p>
        </p:txBody>
      </p:sp>
      <p:sp>
        <p:nvSpPr>
          <p:cNvPr id="801" name="Google Shape;801;p20"/>
          <p:cNvSpPr txBox="1"/>
          <p:nvPr/>
        </p:nvSpPr>
        <p:spPr>
          <a:xfrm>
            <a:off x="10213551" y="9416500"/>
            <a:ext cx="1108330" cy="32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8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Vienna</a:t>
            </a:r>
            <a:endParaRPr/>
          </a:p>
        </p:txBody>
      </p:sp>
      <p:sp>
        <p:nvSpPr>
          <p:cNvPr id="802" name="Google Shape;802;p20"/>
          <p:cNvSpPr txBox="1"/>
          <p:nvPr/>
        </p:nvSpPr>
        <p:spPr>
          <a:xfrm>
            <a:off x="13099989" y="4707422"/>
            <a:ext cx="736890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293.75</a:t>
            </a:r>
            <a:endParaRPr/>
          </a:p>
        </p:txBody>
      </p:sp>
      <p:sp>
        <p:nvSpPr>
          <p:cNvPr id="803" name="Google Shape;803;p20"/>
          <p:cNvSpPr txBox="1"/>
          <p:nvPr/>
        </p:nvSpPr>
        <p:spPr>
          <a:xfrm>
            <a:off x="13099989" y="5544954"/>
            <a:ext cx="736890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244.58</a:t>
            </a:r>
            <a:endParaRPr/>
          </a:p>
        </p:txBody>
      </p:sp>
      <p:sp>
        <p:nvSpPr>
          <p:cNvPr id="804" name="Google Shape;804;p20"/>
          <p:cNvSpPr txBox="1"/>
          <p:nvPr/>
        </p:nvSpPr>
        <p:spPr>
          <a:xfrm>
            <a:off x="13099989" y="6283626"/>
            <a:ext cx="736890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176.51</a:t>
            </a:r>
            <a:endParaRPr/>
          </a:p>
        </p:txBody>
      </p:sp>
      <p:sp>
        <p:nvSpPr>
          <p:cNvPr id="805" name="Google Shape;805;p20"/>
          <p:cNvSpPr txBox="1"/>
          <p:nvPr/>
        </p:nvSpPr>
        <p:spPr>
          <a:xfrm>
            <a:off x="13099989" y="7114291"/>
            <a:ext cx="736890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238.21</a:t>
            </a:r>
            <a:endParaRPr/>
          </a:p>
        </p:txBody>
      </p:sp>
      <p:sp>
        <p:nvSpPr>
          <p:cNvPr id="806" name="Google Shape;806;p20"/>
          <p:cNvSpPr txBox="1"/>
          <p:nvPr/>
        </p:nvSpPr>
        <p:spPr>
          <a:xfrm>
            <a:off x="13099989" y="7906225"/>
            <a:ext cx="736890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392.53</a:t>
            </a:r>
            <a:endParaRPr/>
          </a:p>
        </p:txBody>
      </p:sp>
      <p:sp>
        <p:nvSpPr>
          <p:cNvPr id="807" name="Google Shape;807;p20"/>
          <p:cNvSpPr txBox="1"/>
          <p:nvPr/>
        </p:nvSpPr>
        <p:spPr>
          <a:xfrm>
            <a:off x="13099989" y="8646087"/>
            <a:ext cx="736890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205.39</a:t>
            </a:r>
            <a:endParaRPr/>
          </a:p>
        </p:txBody>
      </p:sp>
      <p:sp>
        <p:nvSpPr>
          <p:cNvPr id="808" name="Google Shape;808;p20"/>
          <p:cNvSpPr txBox="1"/>
          <p:nvPr/>
        </p:nvSpPr>
        <p:spPr>
          <a:xfrm>
            <a:off x="13099989" y="9434321"/>
            <a:ext cx="736890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241.58</a:t>
            </a:r>
            <a:endParaRPr/>
          </a:p>
        </p:txBody>
      </p:sp>
      <p:sp>
        <p:nvSpPr>
          <p:cNvPr id="809" name="Google Shape;809;p20"/>
          <p:cNvSpPr txBox="1"/>
          <p:nvPr/>
        </p:nvSpPr>
        <p:spPr>
          <a:xfrm>
            <a:off x="15759396" y="4707422"/>
            <a:ext cx="861732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6874.11</a:t>
            </a:r>
            <a:endParaRPr/>
          </a:p>
        </p:txBody>
      </p:sp>
      <p:sp>
        <p:nvSpPr>
          <p:cNvPr id="810" name="Google Shape;810;p20"/>
          <p:cNvSpPr txBox="1"/>
          <p:nvPr/>
        </p:nvSpPr>
        <p:spPr>
          <a:xfrm>
            <a:off x="15763575" y="5496138"/>
            <a:ext cx="861732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5792.51</a:t>
            </a:r>
            <a:endParaRPr/>
          </a:p>
        </p:txBody>
      </p:sp>
      <p:sp>
        <p:nvSpPr>
          <p:cNvPr id="811" name="Google Shape;811;p20"/>
          <p:cNvSpPr txBox="1"/>
          <p:nvPr/>
        </p:nvSpPr>
        <p:spPr>
          <a:xfrm>
            <a:off x="15759396" y="6264576"/>
            <a:ext cx="861732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3716.45</a:t>
            </a:r>
            <a:endParaRPr/>
          </a:p>
        </p:txBody>
      </p:sp>
      <p:sp>
        <p:nvSpPr>
          <p:cNvPr id="812" name="Google Shape;812;p20"/>
          <p:cNvSpPr txBox="1"/>
          <p:nvPr/>
        </p:nvSpPr>
        <p:spPr>
          <a:xfrm>
            <a:off x="15759396" y="7071113"/>
            <a:ext cx="861732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1610.46</a:t>
            </a:r>
            <a:endParaRPr/>
          </a:p>
        </p:txBody>
      </p:sp>
      <p:sp>
        <p:nvSpPr>
          <p:cNvPr id="813" name="Google Shape;813;p20"/>
          <p:cNvSpPr txBox="1"/>
          <p:nvPr/>
        </p:nvSpPr>
        <p:spPr>
          <a:xfrm>
            <a:off x="15763575" y="7839550"/>
            <a:ext cx="861732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16352.88</a:t>
            </a:r>
            <a:endParaRPr/>
          </a:p>
        </p:txBody>
      </p:sp>
      <p:sp>
        <p:nvSpPr>
          <p:cNvPr id="814" name="Google Shape;814;p20"/>
          <p:cNvSpPr txBox="1"/>
          <p:nvPr/>
        </p:nvSpPr>
        <p:spPr>
          <a:xfrm>
            <a:off x="15759396" y="8665137"/>
            <a:ext cx="861732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2372.29</a:t>
            </a:r>
            <a:endParaRPr/>
          </a:p>
        </p:txBody>
      </p:sp>
      <p:sp>
        <p:nvSpPr>
          <p:cNvPr id="815" name="Google Shape;815;p20"/>
          <p:cNvSpPr txBox="1"/>
          <p:nvPr/>
        </p:nvSpPr>
        <p:spPr>
          <a:xfrm>
            <a:off x="15763575" y="9435550"/>
            <a:ext cx="861732" cy="28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13600.73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21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821" name="Google Shape;821;p21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822" name="Google Shape;82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2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824" name="Google Shape;824;p21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825" name="Google Shape;825;p21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21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Price Prediction</a:t>
                </a:r>
                <a:endParaRPr/>
              </a:p>
            </p:txBody>
          </p:sp>
        </p:grpSp>
      </p:grpSp>
      <p:grpSp>
        <p:nvGrpSpPr>
          <p:cNvPr id="827" name="Google Shape;827;p21"/>
          <p:cNvGrpSpPr/>
          <p:nvPr/>
        </p:nvGrpSpPr>
        <p:grpSpPr>
          <a:xfrm>
            <a:off x="1298063" y="2455181"/>
            <a:ext cx="7096558" cy="6803119"/>
            <a:chOff x="0" y="-38100"/>
            <a:chExt cx="1550451" cy="1486341"/>
          </a:xfrm>
        </p:grpSpPr>
        <p:sp>
          <p:nvSpPr>
            <p:cNvPr id="828" name="Google Shape;828;p21"/>
            <p:cNvSpPr/>
            <p:nvPr/>
          </p:nvSpPr>
          <p:spPr>
            <a:xfrm>
              <a:off x="0" y="0"/>
              <a:ext cx="1550451" cy="1448241"/>
            </a:xfrm>
            <a:custGeom>
              <a:rect b="b" l="l" r="r" t="t"/>
              <a:pathLst>
                <a:path extrusionOk="0" h="1448241" w="1550451">
                  <a:moveTo>
                    <a:pt x="55638" y="0"/>
                  </a:moveTo>
                  <a:lnTo>
                    <a:pt x="1494813" y="0"/>
                  </a:lnTo>
                  <a:cubicBezTo>
                    <a:pt x="1525541" y="0"/>
                    <a:pt x="1550451" y="24910"/>
                    <a:pt x="1550451" y="55638"/>
                  </a:cubicBezTo>
                  <a:lnTo>
                    <a:pt x="1550451" y="1392603"/>
                  </a:lnTo>
                  <a:cubicBezTo>
                    <a:pt x="1550451" y="1423331"/>
                    <a:pt x="1525541" y="1448241"/>
                    <a:pt x="1494813" y="1448241"/>
                  </a:cubicBezTo>
                  <a:lnTo>
                    <a:pt x="55638" y="1448241"/>
                  </a:lnTo>
                  <a:cubicBezTo>
                    <a:pt x="24910" y="1448241"/>
                    <a:pt x="0" y="1423331"/>
                    <a:pt x="0" y="1392603"/>
                  </a:cubicBezTo>
                  <a:lnTo>
                    <a:pt x="0" y="55638"/>
                  </a:lnTo>
                  <a:cubicBezTo>
                    <a:pt x="0" y="24910"/>
                    <a:pt x="24910" y="0"/>
                    <a:pt x="556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1"/>
            <p:cNvSpPr txBox="1"/>
            <p:nvPr/>
          </p:nvSpPr>
          <p:spPr>
            <a:xfrm>
              <a:off x="0" y="-38100"/>
              <a:ext cx="1550451" cy="1486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0" name="Google Shape;830;p21"/>
          <p:cNvGrpSpPr/>
          <p:nvPr/>
        </p:nvGrpSpPr>
        <p:grpSpPr>
          <a:xfrm>
            <a:off x="9503296" y="2011300"/>
            <a:ext cx="2609083" cy="846152"/>
            <a:chOff x="0" y="-28575"/>
            <a:chExt cx="714712" cy="231788"/>
          </a:xfrm>
        </p:grpSpPr>
        <p:sp>
          <p:nvSpPr>
            <p:cNvPr id="831" name="Google Shape;831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3" name="Google Shape;833;p21"/>
          <p:cNvGrpSpPr/>
          <p:nvPr/>
        </p:nvGrpSpPr>
        <p:grpSpPr>
          <a:xfrm>
            <a:off x="12163892" y="2011300"/>
            <a:ext cx="2609083" cy="846152"/>
            <a:chOff x="0" y="-28575"/>
            <a:chExt cx="714712" cy="231788"/>
          </a:xfrm>
        </p:grpSpPr>
        <p:sp>
          <p:nvSpPr>
            <p:cNvPr id="834" name="Google Shape;834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21"/>
          <p:cNvGrpSpPr/>
          <p:nvPr/>
        </p:nvGrpSpPr>
        <p:grpSpPr>
          <a:xfrm>
            <a:off x="14824488" y="2011300"/>
            <a:ext cx="2609083" cy="846152"/>
            <a:chOff x="0" y="-28575"/>
            <a:chExt cx="714712" cy="231788"/>
          </a:xfrm>
        </p:grpSpPr>
        <p:sp>
          <p:nvSpPr>
            <p:cNvPr id="837" name="Google Shape;837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9" name="Google Shape;839;p21"/>
          <p:cNvGrpSpPr/>
          <p:nvPr/>
        </p:nvGrpSpPr>
        <p:grpSpPr>
          <a:xfrm>
            <a:off x="9503296" y="2798787"/>
            <a:ext cx="2609083" cy="846152"/>
            <a:chOff x="0" y="-28575"/>
            <a:chExt cx="714712" cy="231788"/>
          </a:xfrm>
        </p:grpSpPr>
        <p:sp>
          <p:nvSpPr>
            <p:cNvPr id="840" name="Google Shape;840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21"/>
          <p:cNvGrpSpPr/>
          <p:nvPr/>
        </p:nvGrpSpPr>
        <p:grpSpPr>
          <a:xfrm>
            <a:off x="12163892" y="2798787"/>
            <a:ext cx="2609083" cy="846152"/>
            <a:chOff x="0" y="-28575"/>
            <a:chExt cx="714712" cy="231788"/>
          </a:xfrm>
        </p:grpSpPr>
        <p:sp>
          <p:nvSpPr>
            <p:cNvPr id="843" name="Google Shape;843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21"/>
          <p:cNvGrpSpPr/>
          <p:nvPr/>
        </p:nvGrpSpPr>
        <p:grpSpPr>
          <a:xfrm>
            <a:off x="14824488" y="2798787"/>
            <a:ext cx="2609083" cy="846152"/>
            <a:chOff x="0" y="-28575"/>
            <a:chExt cx="714712" cy="231788"/>
          </a:xfrm>
        </p:grpSpPr>
        <p:sp>
          <p:nvSpPr>
            <p:cNvPr id="846" name="Google Shape;846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8" name="Google Shape;848;p21"/>
          <p:cNvGrpSpPr/>
          <p:nvPr/>
        </p:nvGrpSpPr>
        <p:grpSpPr>
          <a:xfrm>
            <a:off x="9503296" y="3586275"/>
            <a:ext cx="2609083" cy="846152"/>
            <a:chOff x="0" y="-28575"/>
            <a:chExt cx="714712" cy="231788"/>
          </a:xfrm>
        </p:grpSpPr>
        <p:sp>
          <p:nvSpPr>
            <p:cNvPr id="849" name="Google Shape;849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1" name="Google Shape;851;p21"/>
          <p:cNvGrpSpPr/>
          <p:nvPr/>
        </p:nvGrpSpPr>
        <p:grpSpPr>
          <a:xfrm>
            <a:off x="12163892" y="3586275"/>
            <a:ext cx="2609083" cy="846152"/>
            <a:chOff x="0" y="-28575"/>
            <a:chExt cx="714712" cy="231788"/>
          </a:xfrm>
        </p:grpSpPr>
        <p:sp>
          <p:nvSpPr>
            <p:cNvPr id="852" name="Google Shape;852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4" name="Google Shape;854;p21"/>
          <p:cNvGrpSpPr/>
          <p:nvPr/>
        </p:nvGrpSpPr>
        <p:grpSpPr>
          <a:xfrm>
            <a:off x="14824488" y="3586275"/>
            <a:ext cx="2609083" cy="846152"/>
            <a:chOff x="0" y="-28575"/>
            <a:chExt cx="714712" cy="231788"/>
          </a:xfrm>
        </p:grpSpPr>
        <p:sp>
          <p:nvSpPr>
            <p:cNvPr id="855" name="Google Shape;855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7" name="Google Shape;857;p21"/>
          <p:cNvGrpSpPr/>
          <p:nvPr/>
        </p:nvGrpSpPr>
        <p:grpSpPr>
          <a:xfrm>
            <a:off x="9503296" y="4373762"/>
            <a:ext cx="2609083" cy="846152"/>
            <a:chOff x="0" y="-28575"/>
            <a:chExt cx="714712" cy="231788"/>
          </a:xfrm>
        </p:grpSpPr>
        <p:sp>
          <p:nvSpPr>
            <p:cNvPr id="858" name="Google Shape;858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21"/>
          <p:cNvGrpSpPr/>
          <p:nvPr/>
        </p:nvGrpSpPr>
        <p:grpSpPr>
          <a:xfrm>
            <a:off x="12163892" y="4373762"/>
            <a:ext cx="2609083" cy="846152"/>
            <a:chOff x="0" y="-28575"/>
            <a:chExt cx="714712" cy="231788"/>
          </a:xfrm>
        </p:grpSpPr>
        <p:sp>
          <p:nvSpPr>
            <p:cNvPr id="861" name="Google Shape;861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21"/>
          <p:cNvGrpSpPr/>
          <p:nvPr/>
        </p:nvGrpSpPr>
        <p:grpSpPr>
          <a:xfrm>
            <a:off x="14824488" y="4373762"/>
            <a:ext cx="2609083" cy="846152"/>
            <a:chOff x="0" y="-28575"/>
            <a:chExt cx="714712" cy="231788"/>
          </a:xfrm>
        </p:grpSpPr>
        <p:sp>
          <p:nvSpPr>
            <p:cNvPr id="864" name="Google Shape;864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6" name="Google Shape;866;p21"/>
          <p:cNvGrpSpPr/>
          <p:nvPr/>
        </p:nvGrpSpPr>
        <p:grpSpPr>
          <a:xfrm>
            <a:off x="9503296" y="5161249"/>
            <a:ext cx="2609083" cy="846152"/>
            <a:chOff x="0" y="-28575"/>
            <a:chExt cx="714712" cy="231788"/>
          </a:xfrm>
        </p:grpSpPr>
        <p:sp>
          <p:nvSpPr>
            <p:cNvPr id="867" name="Google Shape;867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21"/>
          <p:cNvGrpSpPr/>
          <p:nvPr/>
        </p:nvGrpSpPr>
        <p:grpSpPr>
          <a:xfrm>
            <a:off x="12163892" y="5161249"/>
            <a:ext cx="2609083" cy="846152"/>
            <a:chOff x="0" y="-28575"/>
            <a:chExt cx="714712" cy="231788"/>
          </a:xfrm>
        </p:grpSpPr>
        <p:sp>
          <p:nvSpPr>
            <p:cNvPr id="870" name="Google Shape;870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21"/>
          <p:cNvGrpSpPr/>
          <p:nvPr/>
        </p:nvGrpSpPr>
        <p:grpSpPr>
          <a:xfrm>
            <a:off x="9503296" y="5948736"/>
            <a:ext cx="2609083" cy="846152"/>
            <a:chOff x="0" y="-28575"/>
            <a:chExt cx="714712" cy="231788"/>
          </a:xfrm>
        </p:grpSpPr>
        <p:sp>
          <p:nvSpPr>
            <p:cNvPr id="873" name="Google Shape;873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5" name="Google Shape;875;p21"/>
          <p:cNvGrpSpPr/>
          <p:nvPr/>
        </p:nvGrpSpPr>
        <p:grpSpPr>
          <a:xfrm>
            <a:off x="12163892" y="5948736"/>
            <a:ext cx="2609083" cy="846152"/>
            <a:chOff x="0" y="-28575"/>
            <a:chExt cx="714712" cy="231788"/>
          </a:xfrm>
        </p:grpSpPr>
        <p:sp>
          <p:nvSpPr>
            <p:cNvPr id="876" name="Google Shape;876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8" name="Google Shape;878;p21"/>
          <p:cNvGrpSpPr/>
          <p:nvPr/>
        </p:nvGrpSpPr>
        <p:grpSpPr>
          <a:xfrm>
            <a:off x="14824488" y="5948736"/>
            <a:ext cx="2609083" cy="846152"/>
            <a:chOff x="0" y="-28575"/>
            <a:chExt cx="714712" cy="231788"/>
          </a:xfrm>
        </p:grpSpPr>
        <p:sp>
          <p:nvSpPr>
            <p:cNvPr id="879" name="Google Shape;879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1" name="Google Shape;881;p21"/>
          <p:cNvGrpSpPr/>
          <p:nvPr/>
        </p:nvGrpSpPr>
        <p:grpSpPr>
          <a:xfrm>
            <a:off x="9503296" y="6736223"/>
            <a:ext cx="2609083" cy="846152"/>
            <a:chOff x="0" y="-28575"/>
            <a:chExt cx="714712" cy="231788"/>
          </a:xfrm>
        </p:grpSpPr>
        <p:sp>
          <p:nvSpPr>
            <p:cNvPr id="882" name="Google Shape;882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21"/>
          <p:cNvGrpSpPr/>
          <p:nvPr/>
        </p:nvGrpSpPr>
        <p:grpSpPr>
          <a:xfrm>
            <a:off x="12163892" y="6736223"/>
            <a:ext cx="2609083" cy="846152"/>
            <a:chOff x="0" y="-28575"/>
            <a:chExt cx="714712" cy="231788"/>
          </a:xfrm>
        </p:grpSpPr>
        <p:sp>
          <p:nvSpPr>
            <p:cNvPr id="885" name="Google Shape;885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21"/>
          <p:cNvGrpSpPr/>
          <p:nvPr/>
        </p:nvGrpSpPr>
        <p:grpSpPr>
          <a:xfrm>
            <a:off x="14824488" y="6736223"/>
            <a:ext cx="2609083" cy="846152"/>
            <a:chOff x="0" y="-28575"/>
            <a:chExt cx="714712" cy="231788"/>
          </a:xfrm>
        </p:grpSpPr>
        <p:sp>
          <p:nvSpPr>
            <p:cNvPr id="888" name="Google Shape;888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0" name="Google Shape;890;p21"/>
          <p:cNvGrpSpPr/>
          <p:nvPr/>
        </p:nvGrpSpPr>
        <p:grpSpPr>
          <a:xfrm>
            <a:off x="9503296" y="7523710"/>
            <a:ext cx="2609083" cy="846152"/>
            <a:chOff x="0" y="-28575"/>
            <a:chExt cx="714712" cy="231788"/>
          </a:xfrm>
        </p:grpSpPr>
        <p:sp>
          <p:nvSpPr>
            <p:cNvPr id="891" name="Google Shape;891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21"/>
          <p:cNvGrpSpPr/>
          <p:nvPr/>
        </p:nvGrpSpPr>
        <p:grpSpPr>
          <a:xfrm>
            <a:off x="12163892" y="7523710"/>
            <a:ext cx="2609083" cy="846152"/>
            <a:chOff x="0" y="-28575"/>
            <a:chExt cx="714712" cy="231788"/>
          </a:xfrm>
        </p:grpSpPr>
        <p:sp>
          <p:nvSpPr>
            <p:cNvPr id="894" name="Google Shape;894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21"/>
          <p:cNvGrpSpPr/>
          <p:nvPr/>
        </p:nvGrpSpPr>
        <p:grpSpPr>
          <a:xfrm>
            <a:off x="14824488" y="7523710"/>
            <a:ext cx="2609083" cy="846152"/>
            <a:chOff x="0" y="-28575"/>
            <a:chExt cx="714712" cy="231788"/>
          </a:xfrm>
        </p:grpSpPr>
        <p:sp>
          <p:nvSpPr>
            <p:cNvPr id="897" name="Google Shape;897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9" name="Google Shape;899;p21"/>
          <p:cNvGrpSpPr/>
          <p:nvPr/>
        </p:nvGrpSpPr>
        <p:grpSpPr>
          <a:xfrm>
            <a:off x="14824488" y="5161249"/>
            <a:ext cx="2609083" cy="846152"/>
            <a:chOff x="0" y="-28575"/>
            <a:chExt cx="714712" cy="231788"/>
          </a:xfrm>
        </p:grpSpPr>
        <p:sp>
          <p:nvSpPr>
            <p:cNvPr id="900" name="Google Shape;900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21"/>
          <p:cNvGrpSpPr/>
          <p:nvPr/>
        </p:nvGrpSpPr>
        <p:grpSpPr>
          <a:xfrm>
            <a:off x="9503296" y="8313173"/>
            <a:ext cx="2609083" cy="846152"/>
            <a:chOff x="0" y="-28575"/>
            <a:chExt cx="714712" cy="231788"/>
          </a:xfrm>
        </p:grpSpPr>
        <p:sp>
          <p:nvSpPr>
            <p:cNvPr id="903" name="Google Shape;903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5" name="Google Shape;905;p21"/>
          <p:cNvGrpSpPr/>
          <p:nvPr/>
        </p:nvGrpSpPr>
        <p:grpSpPr>
          <a:xfrm>
            <a:off x="12163892" y="8313173"/>
            <a:ext cx="2609083" cy="846152"/>
            <a:chOff x="0" y="-28575"/>
            <a:chExt cx="714712" cy="231788"/>
          </a:xfrm>
        </p:grpSpPr>
        <p:sp>
          <p:nvSpPr>
            <p:cNvPr id="906" name="Google Shape;906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21"/>
          <p:cNvGrpSpPr/>
          <p:nvPr/>
        </p:nvGrpSpPr>
        <p:grpSpPr>
          <a:xfrm>
            <a:off x="14824488" y="8313173"/>
            <a:ext cx="2609083" cy="846152"/>
            <a:chOff x="0" y="-28575"/>
            <a:chExt cx="714712" cy="231788"/>
          </a:xfrm>
        </p:grpSpPr>
        <p:sp>
          <p:nvSpPr>
            <p:cNvPr id="909" name="Google Shape;909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1" name="Google Shape;911;p21"/>
          <p:cNvGrpSpPr/>
          <p:nvPr/>
        </p:nvGrpSpPr>
        <p:grpSpPr>
          <a:xfrm>
            <a:off x="9503296" y="9100660"/>
            <a:ext cx="2609083" cy="846152"/>
            <a:chOff x="0" y="-28575"/>
            <a:chExt cx="714712" cy="231788"/>
          </a:xfrm>
        </p:grpSpPr>
        <p:sp>
          <p:nvSpPr>
            <p:cNvPr id="912" name="Google Shape;912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21"/>
          <p:cNvGrpSpPr/>
          <p:nvPr/>
        </p:nvGrpSpPr>
        <p:grpSpPr>
          <a:xfrm>
            <a:off x="12163892" y="9100660"/>
            <a:ext cx="2609083" cy="846152"/>
            <a:chOff x="0" y="-28575"/>
            <a:chExt cx="714712" cy="231788"/>
          </a:xfrm>
        </p:grpSpPr>
        <p:sp>
          <p:nvSpPr>
            <p:cNvPr id="915" name="Google Shape;915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21"/>
          <p:cNvGrpSpPr/>
          <p:nvPr/>
        </p:nvGrpSpPr>
        <p:grpSpPr>
          <a:xfrm>
            <a:off x="14824488" y="9100660"/>
            <a:ext cx="2609083" cy="846152"/>
            <a:chOff x="0" y="-28575"/>
            <a:chExt cx="714712" cy="231788"/>
          </a:xfrm>
        </p:grpSpPr>
        <p:sp>
          <p:nvSpPr>
            <p:cNvPr id="918" name="Google Shape;918;p21"/>
            <p:cNvSpPr/>
            <p:nvPr/>
          </p:nvSpPr>
          <p:spPr>
            <a:xfrm>
              <a:off x="0" y="0"/>
              <a:ext cx="714712" cy="203213"/>
            </a:xfrm>
            <a:custGeom>
              <a:rect b="b" l="l" r="r" t="t"/>
              <a:pathLst>
                <a:path extrusionOk="0" h="203213" w="714712">
                  <a:moveTo>
                    <a:pt x="0" y="0"/>
                  </a:moveTo>
                  <a:lnTo>
                    <a:pt x="714712" y="0"/>
                  </a:lnTo>
                  <a:lnTo>
                    <a:pt x="714712" y="203213"/>
                  </a:lnTo>
                  <a:lnTo>
                    <a:pt x="0" y="203213"/>
                  </a:lnTo>
                  <a:close/>
                </a:path>
              </a:pathLst>
            </a:custGeom>
            <a:solidFill>
              <a:srgbClr val="F6F3E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21"/>
            <p:cNvSpPr txBox="1"/>
            <p:nvPr/>
          </p:nvSpPr>
          <p:spPr>
            <a:xfrm>
              <a:off x="0" y="-28575"/>
              <a:ext cx="714712" cy="231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0" name="Google Shape;920;p21"/>
          <p:cNvSpPr/>
          <p:nvPr/>
        </p:nvSpPr>
        <p:spPr>
          <a:xfrm>
            <a:off x="1673679" y="2898321"/>
            <a:ext cx="6375674" cy="6310450"/>
          </a:xfrm>
          <a:custGeom>
            <a:rect b="b" l="l" r="r" t="t"/>
            <a:pathLst>
              <a:path extrusionOk="0" h="6310450" w="6375674">
                <a:moveTo>
                  <a:pt x="0" y="0"/>
                </a:moveTo>
                <a:lnTo>
                  <a:pt x="6375674" y="0"/>
                </a:lnTo>
                <a:lnTo>
                  <a:pt x="6375674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21"/>
          <p:cNvSpPr txBox="1"/>
          <p:nvPr/>
        </p:nvSpPr>
        <p:spPr>
          <a:xfrm>
            <a:off x="0" y="768772"/>
            <a:ext cx="18288000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Outlier Detection Revised Approach</a:t>
            </a:r>
            <a:endParaRPr/>
          </a:p>
        </p:txBody>
      </p:sp>
      <p:sp>
        <p:nvSpPr>
          <p:cNvPr id="922" name="Google Shape;922;p21"/>
          <p:cNvSpPr txBox="1"/>
          <p:nvPr/>
        </p:nvSpPr>
        <p:spPr>
          <a:xfrm>
            <a:off x="10116932" y="2295873"/>
            <a:ext cx="1381811" cy="33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City</a:t>
            </a:r>
            <a:endParaRPr/>
          </a:p>
        </p:txBody>
      </p:sp>
      <p:sp>
        <p:nvSpPr>
          <p:cNvPr id="923" name="Google Shape;923;p21"/>
          <p:cNvSpPr txBox="1"/>
          <p:nvPr/>
        </p:nvSpPr>
        <p:spPr>
          <a:xfrm>
            <a:off x="12440337" y="2295873"/>
            <a:ext cx="2056193" cy="33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Mean Price ($)</a:t>
            </a:r>
            <a:endParaRPr/>
          </a:p>
        </p:txBody>
      </p:sp>
      <p:sp>
        <p:nvSpPr>
          <p:cNvPr id="924" name="Google Shape;924;p21"/>
          <p:cNvSpPr txBox="1"/>
          <p:nvPr/>
        </p:nvSpPr>
        <p:spPr>
          <a:xfrm>
            <a:off x="15096825" y="2295873"/>
            <a:ext cx="2128117" cy="3336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1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Price Range ($)</a:t>
            </a:r>
            <a:endParaRPr/>
          </a:p>
        </p:txBody>
      </p:sp>
      <p:sp>
        <p:nvSpPr>
          <p:cNvPr id="925" name="Google Shape;925;p21"/>
          <p:cNvSpPr txBox="1"/>
          <p:nvPr/>
        </p:nvSpPr>
        <p:spPr>
          <a:xfrm>
            <a:off x="10081740" y="3087713"/>
            <a:ext cx="1452196" cy="336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Amsterdam</a:t>
            </a:r>
            <a:endParaRPr/>
          </a:p>
        </p:txBody>
      </p:sp>
      <p:sp>
        <p:nvSpPr>
          <p:cNvPr id="926" name="Google Shape;926;p21"/>
          <p:cNvSpPr txBox="1"/>
          <p:nvPr/>
        </p:nvSpPr>
        <p:spPr>
          <a:xfrm>
            <a:off x="12829041" y="3122923"/>
            <a:ext cx="1278785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354.11</a:t>
            </a:r>
            <a:endParaRPr/>
          </a:p>
        </p:txBody>
      </p:sp>
      <p:sp>
        <p:nvSpPr>
          <p:cNvPr id="927" name="Google Shape;927;p21"/>
          <p:cNvSpPr txBox="1"/>
          <p:nvPr/>
        </p:nvSpPr>
        <p:spPr>
          <a:xfrm>
            <a:off x="15509124" y="3122923"/>
            <a:ext cx="1239811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397.21</a:t>
            </a:r>
            <a:endParaRPr/>
          </a:p>
        </p:txBody>
      </p:sp>
      <p:sp>
        <p:nvSpPr>
          <p:cNvPr id="928" name="Google Shape;928;p21"/>
          <p:cNvSpPr txBox="1"/>
          <p:nvPr/>
        </p:nvSpPr>
        <p:spPr>
          <a:xfrm>
            <a:off x="10253673" y="3842619"/>
            <a:ext cx="1108330" cy="32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8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Athens</a:t>
            </a:r>
            <a:endParaRPr/>
          </a:p>
        </p:txBody>
      </p:sp>
      <p:sp>
        <p:nvSpPr>
          <p:cNvPr id="929" name="Google Shape;929;p21"/>
          <p:cNvSpPr txBox="1"/>
          <p:nvPr/>
        </p:nvSpPr>
        <p:spPr>
          <a:xfrm>
            <a:off x="13099989" y="3910410"/>
            <a:ext cx="736890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144.35</a:t>
            </a:r>
            <a:endParaRPr/>
          </a:p>
        </p:txBody>
      </p:sp>
      <p:sp>
        <p:nvSpPr>
          <p:cNvPr id="930" name="Google Shape;930;p21"/>
          <p:cNvSpPr txBox="1"/>
          <p:nvPr/>
        </p:nvSpPr>
        <p:spPr>
          <a:xfrm>
            <a:off x="15759396" y="3910410"/>
            <a:ext cx="861732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479.76</a:t>
            </a:r>
            <a:endParaRPr/>
          </a:p>
        </p:txBody>
      </p:sp>
      <p:sp>
        <p:nvSpPr>
          <p:cNvPr id="931" name="Google Shape;931;p21"/>
          <p:cNvSpPr txBox="1"/>
          <p:nvPr/>
        </p:nvSpPr>
        <p:spPr>
          <a:xfrm>
            <a:off x="10175527" y="4654962"/>
            <a:ext cx="1264622" cy="330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2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Barcelona</a:t>
            </a:r>
            <a:endParaRPr/>
          </a:p>
        </p:txBody>
      </p:sp>
      <p:sp>
        <p:nvSpPr>
          <p:cNvPr id="932" name="Google Shape;932;p21"/>
          <p:cNvSpPr txBox="1"/>
          <p:nvPr/>
        </p:nvSpPr>
        <p:spPr>
          <a:xfrm>
            <a:off x="10253673" y="5486613"/>
            <a:ext cx="1108330" cy="32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8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Berlin</a:t>
            </a:r>
            <a:endParaRPr/>
          </a:p>
        </p:txBody>
      </p:sp>
      <p:sp>
        <p:nvSpPr>
          <p:cNvPr id="933" name="Google Shape;933;p21"/>
          <p:cNvSpPr txBox="1"/>
          <p:nvPr/>
        </p:nvSpPr>
        <p:spPr>
          <a:xfrm>
            <a:off x="10205802" y="6247244"/>
            <a:ext cx="1204072" cy="308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10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Budapest</a:t>
            </a:r>
            <a:endParaRPr/>
          </a:p>
        </p:txBody>
      </p:sp>
      <p:sp>
        <p:nvSpPr>
          <p:cNvPr id="934" name="Google Shape;934;p21"/>
          <p:cNvSpPr txBox="1"/>
          <p:nvPr/>
        </p:nvSpPr>
        <p:spPr>
          <a:xfrm>
            <a:off x="10253673" y="7036974"/>
            <a:ext cx="1108330" cy="32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8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Lisbon</a:t>
            </a:r>
            <a:endParaRPr/>
          </a:p>
        </p:txBody>
      </p:sp>
      <p:sp>
        <p:nvSpPr>
          <p:cNvPr id="935" name="Google Shape;935;p21"/>
          <p:cNvSpPr txBox="1"/>
          <p:nvPr/>
        </p:nvSpPr>
        <p:spPr>
          <a:xfrm>
            <a:off x="10175527" y="7791925"/>
            <a:ext cx="1186476" cy="351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43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Paris</a:t>
            </a:r>
            <a:endParaRPr/>
          </a:p>
        </p:txBody>
      </p:sp>
      <p:sp>
        <p:nvSpPr>
          <p:cNvPr id="936" name="Google Shape;936;p21"/>
          <p:cNvSpPr txBox="1"/>
          <p:nvPr/>
        </p:nvSpPr>
        <p:spPr>
          <a:xfrm>
            <a:off x="10312267" y="8627037"/>
            <a:ext cx="1049735" cy="317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Rome</a:t>
            </a:r>
            <a:endParaRPr/>
          </a:p>
        </p:txBody>
      </p:sp>
      <p:sp>
        <p:nvSpPr>
          <p:cNvPr id="937" name="Google Shape;937;p21"/>
          <p:cNvSpPr txBox="1"/>
          <p:nvPr/>
        </p:nvSpPr>
        <p:spPr>
          <a:xfrm>
            <a:off x="10282970" y="9389867"/>
            <a:ext cx="1049735" cy="317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Vienna</a:t>
            </a:r>
            <a:endParaRPr/>
          </a:p>
        </p:txBody>
      </p:sp>
      <p:sp>
        <p:nvSpPr>
          <p:cNvPr id="938" name="Google Shape;938;p21"/>
          <p:cNvSpPr txBox="1"/>
          <p:nvPr/>
        </p:nvSpPr>
        <p:spPr>
          <a:xfrm>
            <a:off x="13099989" y="4697897"/>
            <a:ext cx="736890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227.11</a:t>
            </a:r>
            <a:endParaRPr/>
          </a:p>
        </p:txBody>
      </p:sp>
      <p:sp>
        <p:nvSpPr>
          <p:cNvPr id="939" name="Google Shape;939;p21"/>
          <p:cNvSpPr txBox="1"/>
          <p:nvPr/>
        </p:nvSpPr>
        <p:spPr>
          <a:xfrm>
            <a:off x="13099989" y="5535429"/>
            <a:ext cx="736890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211.99</a:t>
            </a:r>
            <a:endParaRPr/>
          </a:p>
        </p:txBody>
      </p:sp>
      <p:sp>
        <p:nvSpPr>
          <p:cNvPr id="940" name="Google Shape;940;p21"/>
          <p:cNvSpPr txBox="1"/>
          <p:nvPr/>
        </p:nvSpPr>
        <p:spPr>
          <a:xfrm>
            <a:off x="13099989" y="6274101"/>
            <a:ext cx="736890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167.49</a:t>
            </a:r>
            <a:endParaRPr/>
          </a:p>
        </p:txBody>
      </p:sp>
      <p:sp>
        <p:nvSpPr>
          <p:cNvPr id="941" name="Google Shape;941;p21"/>
          <p:cNvSpPr txBox="1"/>
          <p:nvPr/>
        </p:nvSpPr>
        <p:spPr>
          <a:xfrm>
            <a:off x="13099989" y="7104766"/>
            <a:ext cx="736890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230.25</a:t>
            </a:r>
            <a:endParaRPr/>
          </a:p>
        </p:txBody>
      </p:sp>
      <p:sp>
        <p:nvSpPr>
          <p:cNvPr id="942" name="Google Shape;942;p21"/>
          <p:cNvSpPr txBox="1"/>
          <p:nvPr/>
        </p:nvSpPr>
        <p:spPr>
          <a:xfrm>
            <a:off x="13099989" y="7896700"/>
            <a:ext cx="736890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299.22</a:t>
            </a:r>
            <a:endParaRPr/>
          </a:p>
        </p:txBody>
      </p:sp>
      <p:sp>
        <p:nvSpPr>
          <p:cNvPr id="943" name="Google Shape;943;p21"/>
          <p:cNvSpPr txBox="1"/>
          <p:nvPr/>
        </p:nvSpPr>
        <p:spPr>
          <a:xfrm>
            <a:off x="13099989" y="8636562"/>
            <a:ext cx="736890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197.23</a:t>
            </a:r>
            <a:endParaRPr/>
          </a:p>
        </p:txBody>
      </p:sp>
      <p:sp>
        <p:nvSpPr>
          <p:cNvPr id="944" name="Google Shape;944;p21"/>
          <p:cNvSpPr txBox="1"/>
          <p:nvPr/>
        </p:nvSpPr>
        <p:spPr>
          <a:xfrm>
            <a:off x="13099989" y="9424796"/>
            <a:ext cx="736890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21.75</a:t>
            </a:r>
            <a:endParaRPr/>
          </a:p>
        </p:txBody>
      </p:sp>
      <p:sp>
        <p:nvSpPr>
          <p:cNvPr id="945" name="Google Shape;945;p21"/>
          <p:cNvSpPr txBox="1"/>
          <p:nvPr/>
        </p:nvSpPr>
        <p:spPr>
          <a:xfrm>
            <a:off x="15759396" y="4697897"/>
            <a:ext cx="861732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456.86</a:t>
            </a:r>
            <a:endParaRPr/>
          </a:p>
        </p:txBody>
      </p:sp>
      <p:sp>
        <p:nvSpPr>
          <p:cNvPr id="946" name="Google Shape;946;p21"/>
          <p:cNvSpPr txBox="1"/>
          <p:nvPr/>
        </p:nvSpPr>
        <p:spPr>
          <a:xfrm>
            <a:off x="15763575" y="5486613"/>
            <a:ext cx="861732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481.04</a:t>
            </a:r>
            <a:endParaRPr/>
          </a:p>
        </p:txBody>
      </p:sp>
      <p:sp>
        <p:nvSpPr>
          <p:cNvPr id="947" name="Google Shape;947;p21"/>
          <p:cNvSpPr txBox="1"/>
          <p:nvPr/>
        </p:nvSpPr>
        <p:spPr>
          <a:xfrm>
            <a:off x="15759396" y="6255051"/>
            <a:ext cx="861732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3716.45</a:t>
            </a:r>
            <a:endParaRPr/>
          </a:p>
        </p:txBody>
      </p:sp>
      <p:sp>
        <p:nvSpPr>
          <p:cNvPr id="948" name="Google Shape;948;p21"/>
          <p:cNvSpPr txBox="1"/>
          <p:nvPr/>
        </p:nvSpPr>
        <p:spPr>
          <a:xfrm>
            <a:off x="15759396" y="7061588"/>
            <a:ext cx="861732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455.68</a:t>
            </a:r>
            <a:endParaRPr/>
          </a:p>
        </p:txBody>
      </p:sp>
      <p:sp>
        <p:nvSpPr>
          <p:cNvPr id="949" name="Google Shape;949;p21"/>
          <p:cNvSpPr txBox="1"/>
          <p:nvPr/>
        </p:nvSpPr>
        <p:spPr>
          <a:xfrm>
            <a:off x="15763575" y="7830025"/>
            <a:ext cx="861732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434.57</a:t>
            </a:r>
            <a:endParaRPr/>
          </a:p>
        </p:txBody>
      </p:sp>
      <p:sp>
        <p:nvSpPr>
          <p:cNvPr id="950" name="Google Shape;950;p21"/>
          <p:cNvSpPr txBox="1"/>
          <p:nvPr/>
        </p:nvSpPr>
        <p:spPr>
          <a:xfrm>
            <a:off x="15759396" y="8655612"/>
            <a:ext cx="861732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490.91</a:t>
            </a:r>
            <a:endParaRPr/>
          </a:p>
        </p:txBody>
      </p:sp>
      <p:sp>
        <p:nvSpPr>
          <p:cNvPr id="951" name="Google Shape;951;p21"/>
          <p:cNvSpPr txBox="1"/>
          <p:nvPr/>
        </p:nvSpPr>
        <p:spPr>
          <a:xfrm>
            <a:off x="15763575" y="9426025"/>
            <a:ext cx="861732" cy="3082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37">
                <a:solidFill>
                  <a:srgbClr val="494A4B"/>
                </a:solidFill>
                <a:latin typeface="Poppins Light"/>
                <a:ea typeface="Poppins Light"/>
                <a:cs typeface="Poppins Light"/>
                <a:sym typeface="Poppins Light"/>
              </a:rPr>
              <a:t>461.63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22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957" name="Google Shape;957;p22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958" name="Google Shape;958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960" name="Google Shape;960;p22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961" name="Google Shape;961;p22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22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Price Prediction</a:t>
                </a:r>
                <a:endParaRPr/>
              </a:p>
            </p:txBody>
          </p:sp>
        </p:grpSp>
      </p:grpSp>
      <p:grpSp>
        <p:nvGrpSpPr>
          <p:cNvPr id="963" name="Google Shape;963;p22"/>
          <p:cNvGrpSpPr/>
          <p:nvPr/>
        </p:nvGrpSpPr>
        <p:grpSpPr>
          <a:xfrm>
            <a:off x="4584188" y="1842860"/>
            <a:ext cx="13423880" cy="7639958"/>
            <a:chOff x="0" y="-38100"/>
            <a:chExt cx="2932840" cy="1669173"/>
          </a:xfrm>
        </p:grpSpPr>
        <p:sp>
          <p:nvSpPr>
            <p:cNvPr id="964" name="Google Shape;964;p22"/>
            <p:cNvSpPr/>
            <p:nvPr/>
          </p:nvSpPr>
          <p:spPr>
            <a:xfrm>
              <a:off x="0" y="0"/>
              <a:ext cx="2932840" cy="1631073"/>
            </a:xfrm>
            <a:custGeom>
              <a:rect b="b" l="l" r="r" t="t"/>
              <a:pathLst>
                <a:path extrusionOk="0" h="1631073" w="2932840">
                  <a:moveTo>
                    <a:pt x="29413" y="0"/>
                  </a:moveTo>
                  <a:lnTo>
                    <a:pt x="2903426" y="0"/>
                  </a:lnTo>
                  <a:cubicBezTo>
                    <a:pt x="2911227" y="0"/>
                    <a:pt x="2918709" y="3099"/>
                    <a:pt x="2924225" y="8615"/>
                  </a:cubicBezTo>
                  <a:cubicBezTo>
                    <a:pt x="2929741" y="14131"/>
                    <a:pt x="2932840" y="21612"/>
                    <a:pt x="2932840" y="29413"/>
                  </a:cubicBezTo>
                  <a:lnTo>
                    <a:pt x="2932840" y="1601660"/>
                  </a:lnTo>
                  <a:cubicBezTo>
                    <a:pt x="2932840" y="1609460"/>
                    <a:pt x="2929741" y="1616942"/>
                    <a:pt x="2924225" y="1622458"/>
                  </a:cubicBezTo>
                  <a:cubicBezTo>
                    <a:pt x="2918709" y="1627974"/>
                    <a:pt x="2911227" y="1631073"/>
                    <a:pt x="2903426" y="1631073"/>
                  </a:cubicBezTo>
                  <a:lnTo>
                    <a:pt x="29413" y="1631073"/>
                  </a:lnTo>
                  <a:cubicBezTo>
                    <a:pt x="21612" y="1631073"/>
                    <a:pt x="14131" y="1627974"/>
                    <a:pt x="8615" y="1622458"/>
                  </a:cubicBezTo>
                  <a:cubicBezTo>
                    <a:pt x="3099" y="1616942"/>
                    <a:pt x="0" y="1609460"/>
                    <a:pt x="0" y="1601660"/>
                  </a:cubicBezTo>
                  <a:lnTo>
                    <a:pt x="0" y="29413"/>
                  </a:lnTo>
                  <a:cubicBezTo>
                    <a:pt x="0" y="21612"/>
                    <a:pt x="3099" y="14131"/>
                    <a:pt x="8615" y="8615"/>
                  </a:cubicBezTo>
                  <a:cubicBezTo>
                    <a:pt x="14131" y="3099"/>
                    <a:pt x="21612" y="0"/>
                    <a:pt x="294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22"/>
            <p:cNvSpPr txBox="1"/>
            <p:nvPr/>
          </p:nvSpPr>
          <p:spPr>
            <a:xfrm>
              <a:off x="0" y="-38100"/>
              <a:ext cx="2932840" cy="1669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6" name="Google Shape;966;p22"/>
          <p:cNvSpPr/>
          <p:nvPr/>
        </p:nvSpPr>
        <p:spPr>
          <a:xfrm>
            <a:off x="4878161" y="2301977"/>
            <a:ext cx="12902178" cy="6895091"/>
          </a:xfrm>
          <a:custGeom>
            <a:rect b="b" l="l" r="r" t="t"/>
            <a:pathLst>
              <a:path extrusionOk="0" h="6895091" w="12902178">
                <a:moveTo>
                  <a:pt x="0" y="0"/>
                </a:moveTo>
                <a:lnTo>
                  <a:pt x="12902177" y="0"/>
                </a:lnTo>
                <a:lnTo>
                  <a:pt x="12902177" y="6895091"/>
                </a:lnTo>
                <a:lnTo>
                  <a:pt x="0" y="6895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7" name="Google Shape;967;p22"/>
          <p:cNvGrpSpPr/>
          <p:nvPr/>
        </p:nvGrpSpPr>
        <p:grpSpPr>
          <a:xfrm>
            <a:off x="579664" y="1872586"/>
            <a:ext cx="3596368" cy="7610232"/>
            <a:chOff x="0" y="-38100"/>
            <a:chExt cx="947192" cy="2004341"/>
          </a:xfrm>
        </p:grpSpPr>
        <p:sp>
          <p:nvSpPr>
            <p:cNvPr id="968" name="Google Shape;968;p22"/>
            <p:cNvSpPr/>
            <p:nvPr/>
          </p:nvSpPr>
          <p:spPr>
            <a:xfrm>
              <a:off x="0" y="0"/>
              <a:ext cx="947192" cy="1966241"/>
            </a:xfrm>
            <a:custGeom>
              <a:rect b="b" l="l" r="r" t="t"/>
              <a:pathLst>
                <a:path extrusionOk="0" h="1966241" w="947192">
                  <a:moveTo>
                    <a:pt x="109788" y="0"/>
                  </a:moveTo>
                  <a:lnTo>
                    <a:pt x="837404" y="0"/>
                  </a:lnTo>
                  <a:cubicBezTo>
                    <a:pt x="898038" y="0"/>
                    <a:pt x="947192" y="49154"/>
                    <a:pt x="947192" y="109788"/>
                  </a:cubicBezTo>
                  <a:lnTo>
                    <a:pt x="947192" y="1856453"/>
                  </a:lnTo>
                  <a:cubicBezTo>
                    <a:pt x="947192" y="1885571"/>
                    <a:pt x="935625" y="1913496"/>
                    <a:pt x="915035" y="1934085"/>
                  </a:cubicBezTo>
                  <a:cubicBezTo>
                    <a:pt x="894446" y="1954674"/>
                    <a:pt x="866521" y="1966241"/>
                    <a:pt x="837404" y="1966241"/>
                  </a:cubicBezTo>
                  <a:lnTo>
                    <a:pt x="109788" y="1966241"/>
                  </a:lnTo>
                  <a:cubicBezTo>
                    <a:pt x="49154" y="1966241"/>
                    <a:pt x="0" y="1917087"/>
                    <a:pt x="0" y="1856453"/>
                  </a:cubicBezTo>
                  <a:lnTo>
                    <a:pt x="0" y="109788"/>
                  </a:lnTo>
                  <a:cubicBezTo>
                    <a:pt x="0" y="49154"/>
                    <a:pt x="49154" y="0"/>
                    <a:pt x="109788" y="0"/>
                  </a:cubicBez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22"/>
            <p:cNvSpPr txBox="1"/>
            <p:nvPr/>
          </p:nvSpPr>
          <p:spPr>
            <a:xfrm>
              <a:off x="0" y="-38100"/>
              <a:ext cx="947192" cy="20043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0" name="Google Shape;970;p22"/>
          <p:cNvSpPr/>
          <p:nvPr/>
        </p:nvSpPr>
        <p:spPr>
          <a:xfrm>
            <a:off x="819994" y="7068230"/>
            <a:ext cx="3094084" cy="2078054"/>
          </a:xfrm>
          <a:custGeom>
            <a:rect b="b" l="l" r="r" t="t"/>
            <a:pathLst>
              <a:path extrusionOk="0" h="2078054" w="3094084">
                <a:moveTo>
                  <a:pt x="0" y="0"/>
                </a:moveTo>
                <a:lnTo>
                  <a:pt x="3094084" y="0"/>
                </a:lnTo>
                <a:lnTo>
                  <a:pt x="3094084" y="2078054"/>
                </a:lnTo>
                <a:lnTo>
                  <a:pt x="0" y="20780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22"/>
          <p:cNvSpPr txBox="1"/>
          <p:nvPr/>
        </p:nvSpPr>
        <p:spPr>
          <a:xfrm>
            <a:off x="0" y="768772"/>
            <a:ext cx="18288000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Analysis: Model Comparison via RMSE</a:t>
            </a:r>
            <a:endParaRPr/>
          </a:p>
        </p:txBody>
      </p:sp>
      <p:sp>
        <p:nvSpPr>
          <p:cNvPr id="972" name="Google Shape;972;p22"/>
          <p:cNvSpPr txBox="1"/>
          <p:nvPr/>
        </p:nvSpPr>
        <p:spPr>
          <a:xfrm>
            <a:off x="719568" y="2549627"/>
            <a:ext cx="3316560" cy="356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0" u="sng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Prediction Models Tested</a:t>
            </a:r>
            <a:endParaRPr/>
          </a:p>
        </p:txBody>
      </p:sp>
      <p:sp>
        <p:nvSpPr>
          <p:cNvPr id="973" name="Google Shape;973;p22"/>
          <p:cNvSpPr txBox="1"/>
          <p:nvPr/>
        </p:nvSpPr>
        <p:spPr>
          <a:xfrm>
            <a:off x="719568" y="3125109"/>
            <a:ext cx="3316560" cy="3785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616" lvl="1" marL="451232" marR="0" rtl="0" algn="l">
              <a:lnSpc>
                <a:spcPct val="14698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Regression Decision Tree</a:t>
            </a:r>
            <a:endParaRPr/>
          </a:p>
          <a:p>
            <a:pPr indent="-300821" lvl="2" marL="902463" marR="0" rtl="0" algn="l">
              <a:lnSpc>
                <a:spcPct val="14698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⚬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Interpretability</a:t>
            </a:r>
            <a:endParaRPr/>
          </a:p>
          <a:p>
            <a:pPr indent="-225616" lvl="1" marL="451232" marR="0" rtl="0" algn="l">
              <a:lnSpc>
                <a:spcPct val="14698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Regression Random Forest</a:t>
            </a:r>
            <a:endParaRPr/>
          </a:p>
          <a:p>
            <a:pPr indent="-300821" lvl="2" marL="902463" marR="0" rtl="0" algn="l">
              <a:lnSpc>
                <a:spcPct val="14698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⚬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Higher accuracy rates</a:t>
            </a:r>
            <a:endParaRPr/>
          </a:p>
          <a:p>
            <a:pPr indent="-225616" lvl="1" marL="451232" marR="0" rtl="0" algn="l">
              <a:lnSpc>
                <a:spcPct val="14698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Naive Rule used as comparison benchmark</a:t>
            </a:r>
            <a:endParaRPr/>
          </a:p>
        </p:txBody>
      </p:sp>
      <p:sp>
        <p:nvSpPr>
          <p:cNvPr id="974" name="Google Shape;974;p22"/>
          <p:cNvSpPr txBox="1"/>
          <p:nvPr/>
        </p:nvSpPr>
        <p:spPr>
          <a:xfrm>
            <a:off x="906110" y="7139668"/>
            <a:ext cx="2943477" cy="19903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model is random forest regressor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6/9 times performs with less error</a:t>
            </a:r>
            <a:endParaRPr/>
          </a:p>
          <a:p>
            <a:pPr indent="0" lvl="0" marL="0" marR="0" rtl="0" algn="ctr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23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980" name="Google Shape;980;p23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981" name="Google Shape;981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983" name="Google Shape;983;p23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984" name="Google Shape;984;p23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23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Price Prediction</a:t>
                </a:r>
                <a:endParaRPr/>
              </a:p>
            </p:txBody>
          </p:sp>
        </p:grpSp>
      </p:grpSp>
      <p:grpSp>
        <p:nvGrpSpPr>
          <p:cNvPr id="986" name="Google Shape;986;p23"/>
          <p:cNvGrpSpPr/>
          <p:nvPr/>
        </p:nvGrpSpPr>
        <p:grpSpPr>
          <a:xfrm>
            <a:off x="658246" y="3288365"/>
            <a:ext cx="3127602" cy="1976350"/>
            <a:chOff x="0" y="-38100"/>
            <a:chExt cx="823731" cy="520520"/>
          </a:xfrm>
        </p:grpSpPr>
        <p:sp>
          <p:nvSpPr>
            <p:cNvPr id="987" name="Google Shape;987;p23"/>
            <p:cNvSpPr/>
            <p:nvPr/>
          </p:nvSpPr>
          <p:spPr>
            <a:xfrm>
              <a:off x="0" y="0"/>
              <a:ext cx="823731" cy="482420"/>
            </a:xfrm>
            <a:custGeom>
              <a:rect b="b" l="l" r="r" t="t"/>
              <a:pathLst>
                <a:path extrusionOk="0" h="482420" w="823731">
                  <a:moveTo>
                    <a:pt x="126243" y="0"/>
                  </a:moveTo>
                  <a:lnTo>
                    <a:pt x="697488" y="0"/>
                  </a:lnTo>
                  <a:cubicBezTo>
                    <a:pt x="730969" y="0"/>
                    <a:pt x="763080" y="13301"/>
                    <a:pt x="786755" y="36976"/>
                  </a:cubicBezTo>
                  <a:cubicBezTo>
                    <a:pt x="810430" y="60651"/>
                    <a:pt x="823731" y="92761"/>
                    <a:pt x="823731" y="126243"/>
                  </a:cubicBezTo>
                  <a:lnTo>
                    <a:pt x="823731" y="356177"/>
                  </a:lnTo>
                  <a:cubicBezTo>
                    <a:pt x="823731" y="425899"/>
                    <a:pt x="767210" y="482420"/>
                    <a:pt x="697488" y="482420"/>
                  </a:cubicBezTo>
                  <a:lnTo>
                    <a:pt x="126243" y="482420"/>
                  </a:lnTo>
                  <a:cubicBezTo>
                    <a:pt x="92761" y="482420"/>
                    <a:pt x="60651" y="469119"/>
                    <a:pt x="36976" y="445444"/>
                  </a:cubicBezTo>
                  <a:cubicBezTo>
                    <a:pt x="13301" y="421769"/>
                    <a:pt x="0" y="389659"/>
                    <a:pt x="0" y="356177"/>
                  </a:cubicBezTo>
                  <a:lnTo>
                    <a:pt x="0" y="126243"/>
                  </a:lnTo>
                  <a:cubicBezTo>
                    <a:pt x="0" y="92761"/>
                    <a:pt x="13301" y="60651"/>
                    <a:pt x="36976" y="36976"/>
                  </a:cubicBezTo>
                  <a:cubicBezTo>
                    <a:pt x="60651" y="13301"/>
                    <a:pt x="92761" y="0"/>
                    <a:pt x="126243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23"/>
            <p:cNvSpPr txBox="1"/>
            <p:nvPr/>
          </p:nvSpPr>
          <p:spPr>
            <a:xfrm>
              <a:off x="0" y="-38100"/>
              <a:ext cx="823731" cy="52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Amsterdam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Restaurant Index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Attraction Index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City Center (km)</a:t>
              </a:r>
              <a:endParaRPr/>
            </a:p>
          </p:txBody>
        </p:sp>
      </p:grpSp>
      <p:grpSp>
        <p:nvGrpSpPr>
          <p:cNvPr id="989" name="Google Shape;989;p23"/>
          <p:cNvGrpSpPr/>
          <p:nvPr/>
        </p:nvGrpSpPr>
        <p:grpSpPr>
          <a:xfrm>
            <a:off x="4119222" y="3288365"/>
            <a:ext cx="3127602" cy="1976350"/>
            <a:chOff x="0" y="-38100"/>
            <a:chExt cx="823731" cy="520520"/>
          </a:xfrm>
        </p:grpSpPr>
        <p:sp>
          <p:nvSpPr>
            <p:cNvPr id="990" name="Google Shape;990;p23"/>
            <p:cNvSpPr/>
            <p:nvPr/>
          </p:nvSpPr>
          <p:spPr>
            <a:xfrm>
              <a:off x="0" y="0"/>
              <a:ext cx="823731" cy="482420"/>
            </a:xfrm>
            <a:custGeom>
              <a:rect b="b" l="l" r="r" t="t"/>
              <a:pathLst>
                <a:path extrusionOk="0" h="482420" w="823731">
                  <a:moveTo>
                    <a:pt x="126243" y="0"/>
                  </a:moveTo>
                  <a:lnTo>
                    <a:pt x="697488" y="0"/>
                  </a:lnTo>
                  <a:cubicBezTo>
                    <a:pt x="730969" y="0"/>
                    <a:pt x="763080" y="13301"/>
                    <a:pt x="786755" y="36976"/>
                  </a:cubicBezTo>
                  <a:cubicBezTo>
                    <a:pt x="810430" y="60651"/>
                    <a:pt x="823731" y="92761"/>
                    <a:pt x="823731" y="126243"/>
                  </a:cubicBezTo>
                  <a:lnTo>
                    <a:pt x="823731" y="356177"/>
                  </a:lnTo>
                  <a:cubicBezTo>
                    <a:pt x="823731" y="425899"/>
                    <a:pt x="767210" y="482420"/>
                    <a:pt x="697488" y="482420"/>
                  </a:cubicBezTo>
                  <a:lnTo>
                    <a:pt x="126243" y="482420"/>
                  </a:lnTo>
                  <a:cubicBezTo>
                    <a:pt x="92761" y="482420"/>
                    <a:pt x="60651" y="469119"/>
                    <a:pt x="36976" y="445444"/>
                  </a:cubicBezTo>
                  <a:cubicBezTo>
                    <a:pt x="13301" y="421769"/>
                    <a:pt x="0" y="389659"/>
                    <a:pt x="0" y="356177"/>
                  </a:cubicBezTo>
                  <a:lnTo>
                    <a:pt x="0" y="126243"/>
                  </a:lnTo>
                  <a:cubicBezTo>
                    <a:pt x="0" y="92761"/>
                    <a:pt x="13301" y="60651"/>
                    <a:pt x="36976" y="36976"/>
                  </a:cubicBezTo>
                  <a:cubicBezTo>
                    <a:pt x="60651" y="13301"/>
                    <a:pt x="92761" y="0"/>
                    <a:pt x="126243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23"/>
            <p:cNvSpPr txBox="1"/>
            <p:nvPr/>
          </p:nvSpPr>
          <p:spPr>
            <a:xfrm>
              <a:off x="0" y="-38100"/>
              <a:ext cx="823731" cy="52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Athens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Attraction Index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Bedrooms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Person Capacity</a:t>
              </a:r>
              <a:endParaRPr/>
            </a:p>
          </p:txBody>
        </p:sp>
      </p:grpSp>
      <p:grpSp>
        <p:nvGrpSpPr>
          <p:cNvPr id="992" name="Google Shape;992;p23"/>
          <p:cNvGrpSpPr/>
          <p:nvPr/>
        </p:nvGrpSpPr>
        <p:grpSpPr>
          <a:xfrm>
            <a:off x="7580199" y="3288365"/>
            <a:ext cx="3127602" cy="1976350"/>
            <a:chOff x="0" y="-38100"/>
            <a:chExt cx="823731" cy="520520"/>
          </a:xfrm>
        </p:grpSpPr>
        <p:sp>
          <p:nvSpPr>
            <p:cNvPr id="993" name="Google Shape;993;p23"/>
            <p:cNvSpPr/>
            <p:nvPr/>
          </p:nvSpPr>
          <p:spPr>
            <a:xfrm>
              <a:off x="0" y="0"/>
              <a:ext cx="823731" cy="482420"/>
            </a:xfrm>
            <a:custGeom>
              <a:rect b="b" l="l" r="r" t="t"/>
              <a:pathLst>
                <a:path extrusionOk="0" h="482420" w="823731">
                  <a:moveTo>
                    <a:pt x="126243" y="0"/>
                  </a:moveTo>
                  <a:lnTo>
                    <a:pt x="697488" y="0"/>
                  </a:lnTo>
                  <a:cubicBezTo>
                    <a:pt x="730969" y="0"/>
                    <a:pt x="763080" y="13301"/>
                    <a:pt x="786755" y="36976"/>
                  </a:cubicBezTo>
                  <a:cubicBezTo>
                    <a:pt x="810430" y="60651"/>
                    <a:pt x="823731" y="92761"/>
                    <a:pt x="823731" y="126243"/>
                  </a:cubicBezTo>
                  <a:lnTo>
                    <a:pt x="823731" y="356177"/>
                  </a:lnTo>
                  <a:cubicBezTo>
                    <a:pt x="823731" y="425899"/>
                    <a:pt x="767210" y="482420"/>
                    <a:pt x="697488" y="482420"/>
                  </a:cubicBezTo>
                  <a:lnTo>
                    <a:pt x="126243" y="482420"/>
                  </a:lnTo>
                  <a:cubicBezTo>
                    <a:pt x="92761" y="482420"/>
                    <a:pt x="60651" y="469119"/>
                    <a:pt x="36976" y="445444"/>
                  </a:cubicBezTo>
                  <a:cubicBezTo>
                    <a:pt x="13301" y="421769"/>
                    <a:pt x="0" y="389659"/>
                    <a:pt x="0" y="356177"/>
                  </a:cubicBezTo>
                  <a:lnTo>
                    <a:pt x="0" y="126243"/>
                  </a:lnTo>
                  <a:cubicBezTo>
                    <a:pt x="0" y="92761"/>
                    <a:pt x="13301" y="60651"/>
                    <a:pt x="36976" y="36976"/>
                  </a:cubicBezTo>
                  <a:cubicBezTo>
                    <a:pt x="60651" y="13301"/>
                    <a:pt x="92761" y="0"/>
                    <a:pt x="126243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23"/>
            <p:cNvSpPr txBox="1"/>
            <p:nvPr/>
          </p:nvSpPr>
          <p:spPr>
            <a:xfrm>
              <a:off x="0" y="-38100"/>
              <a:ext cx="823731" cy="52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Barcelona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Restaurant Index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Person Capacity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City Center (km)</a:t>
              </a:r>
              <a:endParaRPr/>
            </a:p>
          </p:txBody>
        </p:sp>
      </p:grpSp>
      <p:grpSp>
        <p:nvGrpSpPr>
          <p:cNvPr id="995" name="Google Shape;995;p23"/>
          <p:cNvGrpSpPr/>
          <p:nvPr/>
        </p:nvGrpSpPr>
        <p:grpSpPr>
          <a:xfrm>
            <a:off x="11041176" y="3288365"/>
            <a:ext cx="3127602" cy="1976350"/>
            <a:chOff x="0" y="-38100"/>
            <a:chExt cx="823731" cy="520520"/>
          </a:xfrm>
        </p:grpSpPr>
        <p:sp>
          <p:nvSpPr>
            <p:cNvPr id="996" name="Google Shape;996;p23"/>
            <p:cNvSpPr/>
            <p:nvPr/>
          </p:nvSpPr>
          <p:spPr>
            <a:xfrm>
              <a:off x="0" y="0"/>
              <a:ext cx="823731" cy="482420"/>
            </a:xfrm>
            <a:custGeom>
              <a:rect b="b" l="l" r="r" t="t"/>
              <a:pathLst>
                <a:path extrusionOk="0" h="482420" w="823731">
                  <a:moveTo>
                    <a:pt x="126243" y="0"/>
                  </a:moveTo>
                  <a:lnTo>
                    <a:pt x="697488" y="0"/>
                  </a:lnTo>
                  <a:cubicBezTo>
                    <a:pt x="730969" y="0"/>
                    <a:pt x="763080" y="13301"/>
                    <a:pt x="786755" y="36976"/>
                  </a:cubicBezTo>
                  <a:cubicBezTo>
                    <a:pt x="810430" y="60651"/>
                    <a:pt x="823731" y="92761"/>
                    <a:pt x="823731" y="126243"/>
                  </a:cubicBezTo>
                  <a:lnTo>
                    <a:pt x="823731" y="356177"/>
                  </a:lnTo>
                  <a:cubicBezTo>
                    <a:pt x="823731" y="425899"/>
                    <a:pt x="767210" y="482420"/>
                    <a:pt x="697488" y="482420"/>
                  </a:cubicBezTo>
                  <a:lnTo>
                    <a:pt x="126243" y="482420"/>
                  </a:lnTo>
                  <a:cubicBezTo>
                    <a:pt x="92761" y="482420"/>
                    <a:pt x="60651" y="469119"/>
                    <a:pt x="36976" y="445444"/>
                  </a:cubicBezTo>
                  <a:cubicBezTo>
                    <a:pt x="13301" y="421769"/>
                    <a:pt x="0" y="389659"/>
                    <a:pt x="0" y="356177"/>
                  </a:cubicBezTo>
                  <a:lnTo>
                    <a:pt x="0" y="126243"/>
                  </a:lnTo>
                  <a:cubicBezTo>
                    <a:pt x="0" y="92761"/>
                    <a:pt x="13301" y="60651"/>
                    <a:pt x="36976" y="36976"/>
                  </a:cubicBezTo>
                  <a:cubicBezTo>
                    <a:pt x="60651" y="13301"/>
                    <a:pt x="92761" y="0"/>
                    <a:pt x="126243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3"/>
            <p:cNvSpPr txBox="1"/>
            <p:nvPr/>
          </p:nvSpPr>
          <p:spPr>
            <a:xfrm>
              <a:off x="0" y="-38100"/>
              <a:ext cx="823731" cy="52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Berlin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Restaurant Index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Person Capacity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City Center (km)</a:t>
              </a:r>
              <a:endParaRPr/>
            </a:p>
          </p:txBody>
        </p:sp>
      </p:grpSp>
      <p:grpSp>
        <p:nvGrpSpPr>
          <p:cNvPr id="998" name="Google Shape;998;p23"/>
          <p:cNvGrpSpPr/>
          <p:nvPr/>
        </p:nvGrpSpPr>
        <p:grpSpPr>
          <a:xfrm>
            <a:off x="14502153" y="3288365"/>
            <a:ext cx="3127602" cy="1976350"/>
            <a:chOff x="0" y="-38100"/>
            <a:chExt cx="823731" cy="520520"/>
          </a:xfrm>
        </p:grpSpPr>
        <p:sp>
          <p:nvSpPr>
            <p:cNvPr id="999" name="Google Shape;999;p23"/>
            <p:cNvSpPr/>
            <p:nvPr/>
          </p:nvSpPr>
          <p:spPr>
            <a:xfrm>
              <a:off x="0" y="0"/>
              <a:ext cx="823731" cy="482420"/>
            </a:xfrm>
            <a:custGeom>
              <a:rect b="b" l="l" r="r" t="t"/>
              <a:pathLst>
                <a:path extrusionOk="0" h="482420" w="823731">
                  <a:moveTo>
                    <a:pt x="126243" y="0"/>
                  </a:moveTo>
                  <a:lnTo>
                    <a:pt x="697488" y="0"/>
                  </a:lnTo>
                  <a:cubicBezTo>
                    <a:pt x="730969" y="0"/>
                    <a:pt x="763080" y="13301"/>
                    <a:pt x="786755" y="36976"/>
                  </a:cubicBezTo>
                  <a:cubicBezTo>
                    <a:pt x="810430" y="60651"/>
                    <a:pt x="823731" y="92761"/>
                    <a:pt x="823731" y="126243"/>
                  </a:cubicBezTo>
                  <a:lnTo>
                    <a:pt x="823731" y="356177"/>
                  </a:lnTo>
                  <a:cubicBezTo>
                    <a:pt x="823731" y="425899"/>
                    <a:pt x="767210" y="482420"/>
                    <a:pt x="697488" y="482420"/>
                  </a:cubicBezTo>
                  <a:lnTo>
                    <a:pt x="126243" y="482420"/>
                  </a:lnTo>
                  <a:cubicBezTo>
                    <a:pt x="92761" y="482420"/>
                    <a:pt x="60651" y="469119"/>
                    <a:pt x="36976" y="445444"/>
                  </a:cubicBezTo>
                  <a:cubicBezTo>
                    <a:pt x="13301" y="421769"/>
                    <a:pt x="0" y="389659"/>
                    <a:pt x="0" y="356177"/>
                  </a:cubicBezTo>
                  <a:lnTo>
                    <a:pt x="0" y="126243"/>
                  </a:lnTo>
                  <a:cubicBezTo>
                    <a:pt x="0" y="92761"/>
                    <a:pt x="13301" y="60651"/>
                    <a:pt x="36976" y="36976"/>
                  </a:cubicBezTo>
                  <a:cubicBezTo>
                    <a:pt x="60651" y="13301"/>
                    <a:pt x="92761" y="0"/>
                    <a:pt x="126243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23"/>
            <p:cNvSpPr txBox="1"/>
            <p:nvPr/>
          </p:nvSpPr>
          <p:spPr>
            <a:xfrm>
              <a:off x="0" y="-38100"/>
              <a:ext cx="823731" cy="52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Budapest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Bedrooms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Private Room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Attraction Index</a:t>
              </a:r>
              <a:endParaRPr/>
            </a:p>
          </p:txBody>
        </p:sp>
      </p:grpSp>
      <p:grpSp>
        <p:nvGrpSpPr>
          <p:cNvPr id="1001" name="Google Shape;1001;p23"/>
          <p:cNvGrpSpPr/>
          <p:nvPr/>
        </p:nvGrpSpPr>
        <p:grpSpPr>
          <a:xfrm>
            <a:off x="1936296" y="5767586"/>
            <a:ext cx="3127602" cy="1976350"/>
            <a:chOff x="0" y="-38100"/>
            <a:chExt cx="823731" cy="520520"/>
          </a:xfrm>
        </p:grpSpPr>
        <p:sp>
          <p:nvSpPr>
            <p:cNvPr id="1002" name="Google Shape;1002;p23"/>
            <p:cNvSpPr/>
            <p:nvPr/>
          </p:nvSpPr>
          <p:spPr>
            <a:xfrm>
              <a:off x="0" y="0"/>
              <a:ext cx="823731" cy="482420"/>
            </a:xfrm>
            <a:custGeom>
              <a:rect b="b" l="l" r="r" t="t"/>
              <a:pathLst>
                <a:path extrusionOk="0" h="482420" w="823731">
                  <a:moveTo>
                    <a:pt x="126243" y="0"/>
                  </a:moveTo>
                  <a:lnTo>
                    <a:pt x="697488" y="0"/>
                  </a:lnTo>
                  <a:cubicBezTo>
                    <a:pt x="730969" y="0"/>
                    <a:pt x="763080" y="13301"/>
                    <a:pt x="786755" y="36976"/>
                  </a:cubicBezTo>
                  <a:cubicBezTo>
                    <a:pt x="810430" y="60651"/>
                    <a:pt x="823731" y="92761"/>
                    <a:pt x="823731" y="126243"/>
                  </a:cubicBezTo>
                  <a:lnTo>
                    <a:pt x="823731" y="356177"/>
                  </a:lnTo>
                  <a:cubicBezTo>
                    <a:pt x="823731" y="425899"/>
                    <a:pt x="767210" y="482420"/>
                    <a:pt x="697488" y="482420"/>
                  </a:cubicBezTo>
                  <a:lnTo>
                    <a:pt x="126243" y="482420"/>
                  </a:lnTo>
                  <a:cubicBezTo>
                    <a:pt x="92761" y="482420"/>
                    <a:pt x="60651" y="469119"/>
                    <a:pt x="36976" y="445444"/>
                  </a:cubicBezTo>
                  <a:cubicBezTo>
                    <a:pt x="13301" y="421769"/>
                    <a:pt x="0" y="389659"/>
                    <a:pt x="0" y="356177"/>
                  </a:cubicBezTo>
                  <a:lnTo>
                    <a:pt x="0" y="126243"/>
                  </a:lnTo>
                  <a:cubicBezTo>
                    <a:pt x="0" y="92761"/>
                    <a:pt x="13301" y="60651"/>
                    <a:pt x="36976" y="36976"/>
                  </a:cubicBezTo>
                  <a:cubicBezTo>
                    <a:pt x="60651" y="13301"/>
                    <a:pt x="92761" y="0"/>
                    <a:pt x="126243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23"/>
            <p:cNvSpPr txBox="1"/>
            <p:nvPr/>
          </p:nvSpPr>
          <p:spPr>
            <a:xfrm>
              <a:off x="0" y="-38100"/>
              <a:ext cx="823731" cy="52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Lisbon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Private Room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Bedrooms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Restaurant Index</a:t>
              </a:r>
              <a:endParaRPr/>
            </a:p>
          </p:txBody>
        </p:sp>
      </p:grpSp>
      <p:grpSp>
        <p:nvGrpSpPr>
          <p:cNvPr id="1004" name="Google Shape;1004;p23"/>
          <p:cNvGrpSpPr/>
          <p:nvPr/>
        </p:nvGrpSpPr>
        <p:grpSpPr>
          <a:xfrm>
            <a:off x="5540148" y="5767586"/>
            <a:ext cx="3127602" cy="1976350"/>
            <a:chOff x="0" y="-38100"/>
            <a:chExt cx="823731" cy="520520"/>
          </a:xfrm>
        </p:grpSpPr>
        <p:sp>
          <p:nvSpPr>
            <p:cNvPr id="1005" name="Google Shape;1005;p23"/>
            <p:cNvSpPr/>
            <p:nvPr/>
          </p:nvSpPr>
          <p:spPr>
            <a:xfrm>
              <a:off x="0" y="0"/>
              <a:ext cx="823731" cy="482420"/>
            </a:xfrm>
            <a:custGeom>
              <a:rect b="b" l="l" r="r" t="t"/>
              <a:pathLst>
                <a:path extrusionOk="0" h="482420" w="823731">
                  <a:moveTo>
                    <a:pt x="126243" y="0"/>
                  </a:moveTo>
                  <a:lnTo>
                    <a:pt x="697488" y="0"/>
                  </a:lnTo>
                  <a:cubicBezTo>
                    <a:pt x="730969" y="0"/>
                    <a:pt x="763080" y="13301"/>
                    <a:pt x="786755" y="36976"/>
                  </a:cubicBezTo>
                  <a:cubicBezTo>
                    <a:pt x="810430" y="60651"/>
                    <a:pt x="823731" y="92761"/>
                    <a:pt x="823731" y="126243"/>
                  </a:cubicBezTo>
                  <a:lnTo>
                    <a:pt x="823731" y="356177"/>
                  </a:lnTo>
                  <a:cubicBezTo>
                    <a:pt x="823731" y="425899"/>
                    <a:pt x="767210" y="482420"/>
                    <a:pt x="697488" y="482420"/>
                  </a:cubicBezTo>
                  <a:lnTo>
                    <a:pt x="126243" y="482420"/>
                  </a:lnTo>
                  <a:cubicBezTo>
                    <a:pt x="92761" y="482420"/>
                    <a:pt x="60651" y="469119"/>
                    <a:pt x="36976" y="445444"/>
                  </a:cubicBezTo>
                  <a:cubicBezTo>
                    <a:pt x="13301" y="421769"/>
                    <a:pt x="0" y="389659"/>
                    <a:pt x="0" y="356177"/>
                  </a:cubicBezTo>
                  <a:lnTo>
                    <a:pt x="0" y="126243"/>
                  </a:lnTo>
                  <a:cubicBezTo>
                    <a:pt x="0" y="92761"/>
                    <a:pt x="13301" y="60651"/>
                    <a:pt x="36976" y="36976"/>
                  </a:cubicBezTo>
                  <a:cubicBezTo>
                    <a:pt x="60651" y="13301"/>
                    <a:pt x="92761" y="0"/>
                    <a:pt x="126243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23"/>
            <p:cNvSpPr txBox="1"/>
            <p:nvPr/>
          </p:nvSpPr>
          <p:spPr>
            <a:xfrm>
              <a:off x="0" y="-38100"/>
              <a:ext cx="823731" cy="52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Paris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Attraction Index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Person Capacity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Cleanliness Rating</a:t>
              </a:r>
              <a:endParaRPr/>
            </a:p>
          </p:txBody>
        </p:sp>
      </p:grpSp>
      <p:grpSp>
        <p:nvGrpSpPr>
          <p:cNvPr id="1007" name="Google Shape;1007;p23"/>
          <p:cNvGrpSpPr/>
          <p:nvPr/>
        </p:nvGrpSpPr>
        <p:grpSpPr>
          <a:xfrm>
            <a:off x="9144000" y="5767586"/>
            <a:ext cx="3127602" cy="1976350"/>
            <a:chOff x="0" y="-38100"/>
            <a:chExt cx="823731" cy="520520"/>
          </a:xfrm>
        </p:grpSpPr>
        <p:sp>
          <p:nvSpPr>
            <p:cNvPr id="1008" name="Google Shape;1008;p23"/>
            <p:cNvSpPr/>
            <p:nvPr/>
          </p:nvSpPr>
          <p:spPr>
            <a:xfrm>
              <a:off x="0" y="0"/>
              <a:ext cx="823731" cy="482420"/>
            </a:xfrm>
            <a:custGeom>
              <a:rect b="b" l="l" r="r" t="t"/>
              <a:pathLst>
                <a:path extrusionOk="0" h="482420" w="823731">
                  <a:moveTo>
                    <a:pt x="126243" y="0"/>
                  </a:moveTo>
                  <a:lnTo>
                    <a:pt x="697488" y="0"/>
                  </a:lnTo>
                  <a:cubicBezTo>
                    <a:pt x="730969" y="0"/>
                    <a:pt x="763080" y="13301"/>
                    <a:pt x="786755" y="36976"/>
                  </a:cubicBezTo>
                  <a:cubicBezTo>
                    <a:pt x="810430" y="60651"/>
                    <a:pt x="823731" y="92761"/>
                    <a:pt x="823731" y="126243"/>
                  </a:cubicBezTo>
                  <a:lnTo>
                    <a:pt x="823731" y="356177"/>
                  </a:lnTo>
                  <a:cubicBezTo>
                    <a:pt x="823731" y="425899"/>
                    <a:pt x="767210" y="482420"/>
                    <a:pt x="697488" y="482420"/>
                  </a:cubicBezTo>
                  <a:lnTo>
                    <a:pt x="126243" y="482420"/>
                  </a:lnTo>
                  <a:cubicBezTo>
                    <a:pt x="92761" y="482420"/>
                    <a:pt x="60651" y="469119"/>
                    <a:pt x="36976" y="445444"/>
                  </a:cubicBezTo>
                  <a:cubicBezTo>
                    <a:pt x="13301" y="421769"/>
                    <a:pt x="0" y="389659"/>
                    <a:pt x="0" y="356177"/>
                  </a:cubicBezTo>
                  <a:lnTo>
                    <a:pt x="0" y="126243"/>
                  </a:lnTo>
                  <a:cubicBezTo>
                    <a:pt x="0" y="92761"/>
                    <a:pt x="13301" y="60651"/>
                    <a:pt x="36976" y="36976"/>
                  </a:cubicBezTo>
                  <a:cubicBezTo>
                    <a:pt x="60651" y="13301"/>
                    <a:pt x="92761" y="0"/>
                    <a:pt x="126243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23"/>
            <p:cNvSpPr txBox="1"/>
            <p:nvPr/>
          </p:nvSpPr>
          <p:spPr>
            <a:xfrm>
              <a:off x="0" y="-38100"/>
              <a:ext cx="823731" cy="52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Rome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Restaurant Index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Private Room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Person Capacity</a:t>
              </a:r>
              <a:endParaRPr/>
            </a:p>
          </p:txBody>
        </p:sp>
      </p:grpSp>
      <p:grpSp>
        <p:nvGrpSpPr>
          <p:cNvPr id="1010" name="Google Shape;1010;p23"/>
          <p:cNvGrpSpPr/>
          <p:nvPr/>
        </p:nvGrpSpPr>
        <p:grpSpPr>
          <a:xfrm>
            <a:off x="12747852" y="5767586"/>
            <a:ext cx="3127602" cy="1976350"/>
            <a:chOff x="0" y="-38100"/>
            <a:chExt cx="823731" cy="520520"/>
          </a:xfrm>
        </p:grpSpPr>
        <p:sp>
          <p:nvSpPr>
            <p:cNvPr id="1011" name="Google Shape;1011;p23"/>
            <p:cNvSpPr/>
            <p:nvPr/>
          </p:nvSpPr>
          <p:spPr>
            <a:xfrm>
              <a:off x="0" y="0"/>
              <a:ext cx="823731" cy="482420"/>
            </a:xfrm>
            <a:custGeom>
              <a:rect b="b" l="l" r="r" t="t"/>
              <a:pathLst>
                <a:path extrusionOk="0" h="482420" w="823731">
                  <a:moveTo>
                    <a:pt x="126243" y="0"/>
                  </a:moveTo>
                  <a:lnTo>
                    <a:pt x="697488" y="0"/>
                  </a:lnTo>
                  <a:cubicBezTo>
                    <a:pt x="730969" y="0"/>
                    <a:pt x="763080" y="13301"/>
                    <a:pt x="786755" y="36976"/>
                  </a:cubicBezTo>
                  <a:cubicBezTo>
                    <a:pt x="810430" y="60651"/>
                    <a:pt x="823731" y="92761"/>
                    <a:pt x="823731" y="126243"/>
                  </a:cubicBezTo>
                  <a:lnTo>
                    <a:pt x="823731" y="356177"/>
                  </a:lnTo>
                  <a:cubicBezTo>
                    <a:pt x="823731" y="425899"/>
                    <a:pt x="767210" y="482420"/>
                    <a:pt x="697488" y="482420"/>
                  </a:cubicBezTo>
                  <a:lnTo>
                    <a:pt x="126243" y="482420"/>
                  </a:lnTo>
                  <a:cubicBezTo>
                    <a:pt x="92761" y="482420"/>
                    <a:pt x="60651" y="469119"/>
                    <a:pt x="36976" y="445444"/>
                  </a:cubicBezTo>
                  <a:cubicBezTo>
                    <a:pt x="13301" y="421769"/>
                    <a:pt x="0" y="389659"/>
                    <a:pt x="0" y="356177"/>
                  </a:cubicBezTo>
                  <a:lnTo>
                    <a:pt x="0" y="126243"/>
                  </a:lnTo>
                  <a:cubicBezTo>
                    <a:pt x="0" y="92761"/>
                    <a:pt x="13301" y="60651"/>
                    <a:pt x="36976" y="36976"/>
                  </a:cubicBezTo>
                  <a:cubicBezTo>
                    <a:pt x="60651" y="13301"/>
                    <a:pt x="92761" y="0"/>
                    <a:pt x="126243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23"/>
            <p:cNvSpPr txBox="1"/>
            <p:nvPr/>
          </p:nvSpPr>
          <p:spPr>
            <a:xfrm>
              <a:off x="0" y="-38100"/>
              <a:ext cx="823731" cy="520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Vienna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Private Room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Attraction Index</a:t>
              </a:r>
              <a:endParaRPr/>
            </a:p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Person Capacity</a:t>
              </a:r>
              <a:endParaRPr/>
            </a:p>
          </p:txBody>
        </p:sp>
      </p:grpSp>
      <p:sp>
        <p:nvSpPr>
          <p:cNvPr id="1013" name="Google Shape;1013;p23"/>
          <p:cNvSpPr/>
          <p:nvPr/>
        </p:nvSpPr>
        <p:spPr>
          <a:xfrm>
            <a:off x="142875" y="2428875"/>
            <a:ext cx="7315200" cy="64008"/>
          </a:xfrm>
          <a:custGeom>
            <a:rect b="b" l="l" r="r" t="t"/>
            <a:pathLst>
              <a:path extrusionOk="0"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23"/>
          <p:cNvSpPr txBox="1"/>
          <p:nvPr/>
        </p:nvSpPr>
        <p:spPr>
          <a:xfrm>
            <a:off x="0" y="952500"/>
            <a:ext cx="18288000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Analysis: Feature Importance per City</a:t>
            </a:r>
            <a:endParaRPr/>
          </a:p>
        </p:txBody>
      </p:sp>
      <p:sp>
        <p:nvSpPr>
          <p:cNvPr id="1015" name="Google Shape;1015;p23"/>
          <p:cNvSpPr/>
          <p:nvPr/>
        </p:nvSpPr>
        <p:spPr>
          <a:xfrm>
            <a:off x="6996453" y="2428875"/>
            <a:ext cx="7315200" cy="64008"/>
          </a:xfrm>
          <a:custGeom>
            <a:rect b="b" l="l" r="r" t="t"/>
            <a:pathLst>
              <a:path extrusionOk="0"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23"/>
          <p:cNvSpPr/>
          <p:nvPr/>
        </p:nvSpPr>
        <p:spPr>
          <a:xfrm>
            <a:off x="10745901" y="2428875"/>
            <a:ext cx="7315200" cy="64008"/>
          </a:xfrm>
          <a:custGeom>
            <a:rect b="b" l="l" r="r" t="t"/>
            <a:pathLst>
              <a:path extrusionOk="0"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23"/>
          <p:cNvSpPr/>
          <p:nvPr/>
        </p:nvSpPr>
        <p:spPr>
          <a:xfrm>
            <a:off x="184887" y="8684079"/>
            <a:ext cx="7315200" cy="64008"/>
          </a:xfrm>
          <a:custGeom>
            <a:rect b="b" l="l" r="r" t="t"/>
            <a:pathLst>
              <a:path extrusionOk="0"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23"/>
          <p:cNvSpPr/>
          <p:nvPr/>
        </p:nvSpPr>
        <p:spPr>
          <a:xfrm>
            <a:off x="7038465" y="8684079"/>
            <a:ext cx="7315200" cy="64008"/>
          </a:xfrm>
          <a:custGeom>
            <a:rect b="b" l="l" r="r" t="t"/>
            <a:pathLst>
              <a:path extrusionOk="0"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23"/>
          <p:cNvSpPr/>
          <p:nvPr/>
        </p:nvSpPr>
        <p:spPr>
          <a:xfrm>
            <a:off x="10787913" y="8684079"/>
            <a:ext cx="7315200" cy="64008"/>
          </a:xfrm>
          <a:custGeom>
            <a:rect b="b" l="l" r="r" t="t"/>
            <a:pathLst>
              <a:path extrusionOk="0" h="64008" w="7315200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24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1026" name="Google Shape;1026;p24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1027" name="Google Shape;1027;p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1029" name="Google Shape;1029;p24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1030" name="Google Shape;1030;p24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24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Case Study</a:t>
                </a:r>
                <a:endParaRPr/>
              </a:p>
            </p:txBody>
          </p:sp>
        </p:grpSp>
      </p:grpSp>
      <p:grpSp>
        <p:nvGrpSpPr>
          <p:cNvPr id="1032" name="Google Shape;1032;p24"/>
          <p:cNvGrpSpPr/>
          <p:nvPr/>
        </p:nvGrpSpPr>
        <p:grpSpPr>
          <a:xfrm>
            <a:off x="9752304" y="2381377"/>
            <a:ext cx="4445482" cy="4314898"/>
            <a:chOff x="-23042" y="66269"/>
            <a:chExt cx="6542159" cy="6349987"/>
          </a:xfrm>
        </p:grpSpPr>
        <p:sp>
          <p:nvSpPr>
            <p:cNvPr id="1033" name="Google Shape;1033;p24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704" l="222" r="222" t="-48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5" name="Google Shape;1035;p24"/>
          <p:cNvSpPr txBox="1"/>
          <p:nvPr/>
        </p:nvSpPr>
        <p:spPr>
          <a:xfrm>
            <a:off x="0" y="952500"/>
            <a:ext cx="18288000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Case Study Introduction</a:t>
            </a:r>
            <a:endParaRPr/>
          </a:p>
        </p:txBody>
      </p:sp>
      <p:grpSp>
        <p:nvGrpSpPr>
          <p:cNvPr id="1036" name="Google Shape;1036;p24"/>
          <p:cNvGrpSpPr/>
          <p:nvPr/>
        </p:nvGrpSpPr>
        <p:grpSpPr>
          <a:xfrm>
            <a:off x="3985597" y="2381377"/>
            <a:ext cx="4445482" cy="4314898"/>
            <a:chOff x="-23042" y="66269"/>
            <a:chExt cx="6542159" cy="6349987"/>
          </a:xfrm>
        </p:grpSpPr>
        <p:sp>
          <p:nvSpPr>
            <p:cNvPr id="1037" name="Google Shape;1037;p24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4145" l="222" r="222" t="-1221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9" name="Google Shape;1039;p24"/>
          <p:cNvSpPr txBox="1"/>
          <p:nvPr/>
        </p:nvSpPr>
        <p:spPr>
          <a:xfrm>
            <a:off x="5463072" y="6955266"/>
            <a:ext cx="1699728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Isabella</a:t>
            </a:r>
            <a:endParaRPr/>
          </a:p>
        </p:txBody>
      </p:sp>
      <p:sp>
        <p:nvSpPr>
          <p:cNvPr id="1040" name="Google Shape;1040;p24"/>
          <p:cNvSpPr txBox="1"/>
          <p:nvPr/>
        </p:nvSpPr>
        <p:spPr>
          <a:xfrm>
            <a:off x="11431366" y="6955266"/>
            <a:ext cx="1217834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Paolo</a:t>
            </a:r>
            <a:endParaRPr/>
          </a:p>
        </p:txBody>
      </p:sp>
      <p:sp>
        <p:nvSpPr>
          <p:cNvPr id="1041" name="Google Shape;1041;p24"/>
          <p:cNvSpPr txBox="1"/>
          <p:nvPr/>
        </p:nvSpPr>
        <p:spPr>
          <a:xfrm>
            <a:off x="0" y="8329250"/>
            <a:ext cx="18288000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should these new Airbnb owners charge to rent out their apartment for the night? 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25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1048" name="Google Shape;1048;p25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1049" name="Google Shape;1049;p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1051" name="Google Shape;1051;p25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1052" name="Google Shape;1052;p25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25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Case Study</a:t>
                </a:r>
                <a:endParaRPr/>
              </a:p>
            </p:txBody>
          </p:sp>
        </p:grpSp>
      </p:grpSp>
      <p:grpSp>
        <p:nvGrpSpPr>
          <p:cNvPr id="1054" name="Google Shape;1054;p25"/>
          <p:cNvGrpSpPr/>
          <p:nvPr/>
        </p:nvGrpSpPr>
        <p:grpSpPr>
          <a:xfrm>
            <a:off x="9319260" y="2242348"/>
            <a:ext cx="3293368" cy="3196627"/>
            <a:chOff x="-23042" y="66269"/>
            <a:chExt cx="6542159" cy="6349987"/>
          </a:xfrm>
        </p:grpSpPr>
        <p:sp>
          <p:nvSpPr>
            <p:cNvPr id="1055" name="Google Shape;1055;p25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704" l="222" r="222" t="-48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5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25"/>
          <p:cNvGrpSpPr/>
          <p:nvPr/>
        </p:nvGrpSpPr>
        <p:grpSpPr>
          <a:xfrm>
            <a:off x="5672187" y="2242348"/>
            <a:ext cx="3293368" cy="3196627"/>
            <a:chOff x="-23042" y="66269"/>
            <a:chExt cx="6542159" cy="6349987"/>
          </a:xfrm>
        </p:grpSpPr>
        <p:sp>
          <p:nvSpPr>
            <p:cNvPr id="1058" name="Google Shape;1058;p25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4145" l="222" r="222" t="-1221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5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25"/>
          <p:cNvGrpSpPr/>
          <p:nvPr/>
        </p:nvGrpSpPr>
        <p:grpSpPr>
          <a:xfrm>
            <a:off x="-142875" y="5782093"/>
            <a:ext cx="18716629" cy="4504907"/>
            <a:chOff x="0" y="-38100"/>
            <a:chExt cx="4929482" cy="1186477"/>
          </a:xfrm>
        </p:grpSpPr>
        <p:sp>
          <p:nvSpPr>
            <p:cNvPr id="1061" name="Google Shape;1061;p25"/>
            <p:cNvSpPr/>
            <p:nvPr/>
          </p:nvSpPr>
          <p:spPr>
            <a:xfrm>
              <a:off x="0" y="0"/>
              <a:ext cx="4929482" cy="1148377"/>
            </a:xfrm>
            <a:custGeom>
              <a:rect b="b" l="l" r="r" t="t"/>
              <a:pathLst>
                <a:path extrusionOk="0" h="1148377" w="4929482">
                  <a:moveTo>
                    <a:pt x="0" y="0"/>
                  </a:moveTo>
                  <a:lnTo>
                    <a:pt x="4929482" y="0"/>
                  </a:lnTo>
                  <a:lnTo>
                    <a:pt x="4929482" y="1148377"/>
                  </a:lnTo>
                  <a:lnTo>
                    <a:pt x="0" y="1148377"/>
                  </a:ln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5"/>
            <p:cNvSpPr txBox="1"/>
            <p:nvPr/>
          </p:nvSpPr>
          <p:spPr>
            <a:xfrm>
              <a:off x="0" y="-38100"/>
              <a:ext cx="4929481" cy="1186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3" name="Google Shape;1063;p25"/>
          <p:cNvSpPr/>
          <p:nvPr/>
        </p:nvSpPr>
        <p:spPr>
          <a:xfrm rot="5400000">
            <a:off x="5318427" y="9748858"/>
            <a:ext cx="7711685" cy="67477"/>
          </a:xfrm>
          <a:custGeom>
            <a:rect b="b" l="l" r="r" t="t"/>
            <a:pathLst>
              <a:path extrusionOk="0" h="67477" w="7711685">
                <a:moveTo>
                  <a:pt x="0" y="0"/>
                </a:moveTo>
                <a:lnTo>
                  <a:pt x="7711685" y="0"/>
                </a:lnTo>
                <a:lnTo>
                  <a:pt x="7711685" y="67477"/>
                </a:lnTo>
                <a:lnTo>
                  <a:pt x="0" y="67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25"/>
          <p:cNvSpPr txBox="1"/>
          <p:nvPr/>
        </p:nvSpPr>
        <p:spPr>
          <a:xfrm>
            <a:off x="0" y="952500"/>
            <a:ext cx="18288000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Case Study Continued</a:t>
            </a:r>
            <a:endParaRPr/>
          </a:p>
        </p:txBody>
      </p:sp>
      <p:sp>
        <p:nvSpPr>
          <p:cNvPr id="1065" name="Google Shape;1065;p25"/>
          <p:cNvSpPr txBox="1"/>
          <p:nvPr/>
        </p:nvSpPr>
        <p:spPr>
          <a:xfrm>
            <a:off x="2583461" y="6084745"/>
            <a:ext cx="3556695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0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What‘s the Same?</a:t>
            </a:r>
            <a:r>
              <a:rPr lang="en-US" sz="3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066" name="Google Shape;1066;p25"/>
          <p:cNvSpPr txBox="1"/>
          <p:nvPr/>
        </p:nvSpPr>
        <p:spPr>
          <a:xfrm>
            <a:off x="12208383" y="6084745"/>
            <a:ext cx="3523059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0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What‘s Different?</a:t>
            </a:r>
            <a:r>
              <a:rPr lang="en-US" sz="3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067" name="Google Shape;1067;p25"/>
          <p:cNvSpPr txBox="1"/>
          <p:nvPr/>
        </p:nvSpPr>
        <p:spPr>
          <a:xfrm>
            <a:off x="428625" y="6876654"/>
            <a:ext cx="8283587" cy="33104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616" lvl="1" marL="451232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In Rome! </a:t>
            </a:r>
            <a:endParaRPr/>
          </a:p>
          <a:p>
            <a:pPr indent="0" lvl="0" marL="0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FD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616" lvl="1" marL="451232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1.2 km away from the city center, 0.9 km away from the metro, with a normalized restaurant and attraction index of 6.2</a:t>
            </a:r>
            <a:endParaRPr/>
          </a:p>
          <a:p>
            <a:pPr indent="0" lvl="0" marL="0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FD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616" lvl="1" marL="451232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Entire two bedroom apartment with a capacity to sleep four </a:t>
            </a:r>
            <a:endParaRPr/>
          </a:p>
          <a:p>
            <a:pPr indent="0" lvl="0" marL="0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FD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616" lvl="1" marL="451232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10/10 cleanliness rating</a:t>
            </a:r>
            <a:endParaRPr/>
          </a:p>
          <a:p>
            <a:pPr indent="0" lvl="0" marL="0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FD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616" lvl="1" marL="451232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Price determined for a weekend day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68" name="Google Shape;1068;p25"/>
          <p:cNvSpPr txBox="1"/>
          <p:nvPr/>
        </p:nvSpPr>
        <p:spPr>
          <a:xfrm>
            <a:off x="9828119" y="7101634"/>
            <a:ext cx="8283587" cy="21254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616" lvl="1" marL="451232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Restaurant index is #1 importance feature in Rome </a:t>
            </a:r>
            <a:endParaRPr/>
          </a:p>
          <a:p>
            <a:pPr indent="0" lvl="0" marL="0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FD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616" lvl="1" marL="451232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Avg. 25</a:t>
            </a:r>
            <a:endParaRPr/>
          </a:p>
          <a:p>
            <a:pPr indent="0" lvl="0" marL="0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FD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616" lvl="1" marL="451232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Paolo’s apartment has a normalized restaurant index of 6.2 </a:t>
            </a:r>
            <a:endParaRPr/>
          </a:p>
          <a:p>
            <a:pPr indent="0" lvl="0" marL="0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FDFBF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616" lvl="1" marL="451232" marR="0" rtl="0" algn="l">
              <a:lnSpc>
                <a:spcPct val="98995"/>
              </a:lnSpc>
              <a:spcBef>
                <a:spcPts val="0"/>
              </a:spcBef>
              <a:spcAft>
                <a:spcPts val="0"/>
              </a:spcAft>
              <a:buClr>
                <a:srgbClr val="FDFBFB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FDFBFB"/>
                </a:solidFill>
                <a:latin typeface="Arial"/>
                <a:ea typeface="Arial"/>
                <a:cs typeface="Arial"/>
                <a:sym typeface="Arial"/>
              </a:rPr>
              <a:t>Isabella’s apartment has a normalized restaurant index of 50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FDFBF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26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1075" name="Google Shape;1075;p26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1076" name="Google Shape;1076;p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/>
              </a:p>
            </p:txBody>
          </p:sp>
        </p:grpSp>
        <p:grpSp>
          <p:nvGrpSpPr>
            <p:cNvPr id="1078" name="Google Shape;1078;p26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1079" name="Google Shape;1079;p26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26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9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Case Study</a:t>
                </a:r>
                <a:endParaRPr/>
              </a:p>
            </p:txBody>
          </p:sp>
        </p:grpSp>
      </p:grpSp>
      <p:grpSp>
        <p:nvGrpSpPr>
          <p:cNvPr id="1081" name="Google Shape;1081;p26"/>
          <p:cNvGrpSpPr/>
          <p:nvPr/>
        </p:nvGrpSpPr>
        <p:grpSpPr>
          <a:xfrm>
            <a:off x="5366745" y="2205851"/>
            <a:ext cx="2319943" cy="2251796"/>
            <a:chOff x="-23042" y="66269"/>
            <a:chExt cx="6542159" cy="6349987"/>
          </a:xfrm>
        </p:grpSpPr>
        <p:sp>
          <p:nvSpPr>
            <p:cNvPr id="1082" name="Google Shape;1082;p26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0704" l="222" r="222" t="-48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6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26"/>
          <p:cNvGrpSpPr/>
          <p:nvPr/>
        </p:nvGrpSpPr>
        <p:grpSpPr>
          <a:xfrm>
            <a:off x="1641419" y="2205851"/>
            <a:ext cx="2319943" cy="2251796"/>
            <a:chOff x="-23042" y="66269"/>
            <a:chExt cx="6542159" cy="6349987"/>
          </a:xfrm>
        </p:grpSpPr>
        <p:sp>
          <p:nvSpPr>
            <p:cNvPr id="1085" name="Google Shape;1085;p26"/>
            <p:cNvSpPr/>
            <p:nvPr/>
          </p:nvSpPr>
          <p:spPr>
            <a:xfrm>
              <a:off x="-23042" y="119185"/>
              <a:ext cx="6542159" cy="6244242"/>
            </a:xfrm>
            <a:custGeom>
              <a:rect b="b" l="l" r="r" t="t"/>
              <a:pathLst>
                <a:path extrusionOk="0"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4145" l="222" r="222" t="-1221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6"/>
            <p:cNvSpPr/>
            <p:nvPr/>
          </p:nvSpPr>
          <p:spPr>
            <a:xfrm>
              <a:off x="73038" y="66269"/>
              <a:ext cx="6350000" cy="6349987"/>
            </a:xfrm>
            <a:custGeom>
              <a:rect b="b" l="l" r="r" t="t"/>
              <a:pathLst>
                <a:path extrusionOk="0"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7" name="Google Shape;1087;p26"/>
          <p:cNvSpPr/>
          <p:nvPr/>
        </p:nvSpPr>
        <p:spPr>
          <a:xfrm rot="5400000">
            <a:off x="5318427" y="9748858"/>
            <a:ext cx="7711685" cy="67477"/>
          </a:xfrm>
          <a:custGeom>
            <a:rect b="b" l="l" r="r" t="t"/>
            <a:pathLst>
              <a:path extrusionOk="0" h="67477" w="7711685">
                <a:moveTo>
                  <a:pt x="0" y="0"/>
                </a:moveTo>
                <a:lnTo>
                  <a:pt x="7711685" y="0"/>
                </a:lnTo>
                <a:lnTo>
                  <a:pt x="7711685" y="67477"/>
                </a:lnTo>
                <a:lnTo>
                  <a:pt x="0" y="67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26"/>
          <p:cNvSpPr/>
          <p:nvPr/>
        </p:nvSpPr>
        <p:spPr>
          <a:xfrm>
            <a:off x="9100242" y="0"/>
            <a:ext cx="9187758" cy="10287000"/>
          </a:xfrm>
          <a:custGeom>
            <a:rect b="b" l="l" r="r" t="t"/>
            <a:pathLst>
              <a:path extrusionOk="0" h="10287000" w="9187758">
                <a:moveTo>
                  <a:pt x="0" y="0"/>
                </a:moveTo>
                <a:lnTo>
                  <a:pt x="9187758" y="0"/>
                </a:lnTo>
                <a:lnTo>
                  <a:pt x="9187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8595" r="-1249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9" name="Google Shape;1089;p26"/>
          <p:cNvCxnSpPr/>
          <p:nvPr/>
        </p:nvCxnSpPr>
        <p:spPr>
          <a:xfrm flipH="1">
            <a:off x="5542566" y="4840171"/>
            <a:ext cx="382130" cy="606658"/>
          </a:xfrm>
          <a:prstGeom prst="straightConnector1">
            <a:avLst/>
          </a:prstGeom>
          <a:noFill/>
          <a:ln cap="flat" cmpd="sng" w="38100">
            <a:solidFill>
              <a:srgbClr val="F95C3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0" name="Google Shape;1090;p26"/>
          <p:cNvCxnSpPr/>
          <p:nvPr/>
        </p:nvCxnSpPr>
        <p:spPr>
          <a:xfrm flipH="1">
            <a:off x="5542566" y="4840171"/>
            <a:ext cx="382130" cy="606658"/>
          </a:xfrm>
          <a:prstGeom prst="straightConnector1">
            <a:avLst/>
          </a:prstGeom>
          <a:noFill/>
          <a:ln cap="flat" cmpd="sng" w="38100">
            <a:solidFill>
              <a:srgbClr val="F95C3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1" name="Google Shape;1091;p26"/>
          <p:cNvCxnSpPr/>
          <p:nvPr/>
        </p:nvCxnSpPr>
        <p:spPr>
          <a:xfrm>
            <a:off x="3503882" y="4869629"/>
            <a:ext cx="440772" cy="565489"/>
          </a:xfrm>
          <a:prstGeom prst="straightConnector1">
            <a:avLst/>
          </a:prstGeom>
          <a:noFill/>
          <a:ln cap="flat" cmpd="sng" w="38100">
            <a:solidFill>
              <a:srgbClr val="F95C3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092" name="Google Shape;1092;p26"/>
          <p:cNvGrpSpPr/>
          <p:nvPr/>
        </p:nvGrpSpPr>
        <p:grpSpPr>
          <a:xfrm>
            <a:off x="2334986" y="5540921"/>
            <a:ext cx="4692631" cy="1495850"/>
            <a:chOff x="0" y="-38100"/>
            <a:chExt cx="1235919" cy="393969"/>
          </a:xfrm>
        </p:grpSpPr>
        <p:sp>
          <p:nvSpPr>
            <p:cNvPr id="1093" name="Google Shape;1093;p26"/>
            <p:cNvSpPr/>
            <p:nvPr/>
          </p:nvSpPr>
          <p:spPr>
            <a:xfrm>
              <a:off x="0" y="0"/>
              <a:ext cx="1235919" cy="355869"/>
            </a:xfrm>
            <a:custGeom>
              <a:rect b="b" l="l" r="r" t="t"/>
              <a:pathLst>
                <a:path extrusionOk="0" h="355869" w="1235919">
                  <a:moveTo>
                    <a:pt x="84140" y="0"/>
                  </a:moveTo>
                  <a:lnTo>
                    <a:pt x="1151779" y="0"/>
                  </a:lnTo>
                  <a:cubicBezTo>
                    <a:pt x="1198249" y="0"/>
                    <a:pt x="1235919" y="37671"/>
                    <a:pt x="1235919" y="84140"/>
                  </a:cubicBezTo>
                  <a:lnTo>
                    <a:pt x="1235919" y="271729"/>
                  </a:lnTo>
                  <a:cubicBezTo>
                    <a:pt x="1235919" y="294044"/>
                    <a:pt x="1227055" y="315445"/>
                    <a:pt x="1211275" y="331225"/>
                  </a:cubicBezTo>
                  <a:cubicBezTo>
                    <a:pt x="1195496" y="347004"/>
                    <a:pt x="1174095" y="355869"/>
                    <a:pt x="1151779" y="355869"/>
                  </a:cubicBezTo>
                  <a:lnTo>
                    <a:pt x="84140" y="355869"/>
                  </a:lnTo>
                  <a:cubicBezTo>
                    <a:pt x="37671" y="355869"/>
                    <a:pt x="0" y="318198"/>
                    <a:pt x="0" y="271729"/>
                  </a:cubicBezTo>
                  <a:lnTo>
                    <a:pt x="0" y="84140"/>
                  </a:lnTo>
                  <a:cubicBezTo>
                    <a:pt x="0" y="37671"/>
                    <a:pt x="37671" y="0"/>
                    <a:pt x="84140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6"/>
            <p:cNvSpPr txBox="1"/>
            <p:nvPr/>
          </p:nvSpPr>
          <p:spPr>
            <a:xfrm>
              <a:off x="0" y="-38100"/>
              <a:ext cx="1235919" cy="393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Features entered into our recommendation algorithm  </a:t>
              </a:r>
              <a:endParaRPr/>
            </a:p>
          </p:txBody>
        </p:sp>
      </p:grpSp>
      <p:sp>
        <p:nvSpPr>
          <p:cNvPr id="1095" name="Google Shape;1095;p26"/>
          <p:cNvSpPr txBox="1"/>
          <p:nvPr/>
        </p:nvSpPr>
        <p:spPr>
          <a:xfrm>
            <a:off x="0" y="952500"/>
            <a:ext cx="7919357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Case Study Continued</a:t>
            </a:r>
            <a:endParaRPr/>
          </a:p>
        </p:txBody>
      </p:sp>
      <p:cxnSp>
        <p:nvCxnSpPr>
          <p:cNvPr id="1096" name="Google Shape;1096;p26"/>
          <p:cNvCxnSpPr/>
          <p:nvPr/>
        </p:nvCxnSpPr>
        <p:spPr>
          <a:xfrm flipH="1">
            <a:off x="3546405" y="7391510"/>
            <a:ext cx="382130" cy="606658"/>
          </a:xfrm>
          <a:prstGeom prst="straightConnector1">
            <a:avLst/>
          </a:prstGeom>
          <a:noFill/>
          <a:ln cap="flat" cmpd="sng" w="38100">
            <a:solidFill>
              <a:srgbClr val="F95C3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7" name="Google Shape;1097;p26"/>
          <p:cNvCxnSpPr/>
          <p:nvPr/>
        </p:nvCxnSpPr>
        <p:spPr>
          <a:xfrm>
            <a:off x="5704310" y="7403221"/>
            <a:ext cx="440772" cy="565489"/>
          </a:xfrm>
          <a:prstGeom prst="straightConnector1">
            <a:avLst/>
          </a:prstGeom>
          <a:noFill/>
          <a:ln cap="flat" cmpd="sng" w="38100">
            <a:solidFill>
              <a:srgbClr val="F95C3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098" name="Google Shape;1098;p26"/>
          <p:cNvGrpSpPr/>
          <p:nvPr/>
        </p:nvGrpSpPr>
        <p:grpSpPr>
          <a:xfrm>
            <a:off x="675386" y="8138779"/>
            <a:ext cx="3301746" cy="1495850"/>
            <a:chOff x="-4597" y="-25848"/>
            <a:chExt cx="869596" cy="393969"/>
          </a:xfrm>
        </p:grpSpPr>
        <p:sp>
          <p:nvSpPr>
            <p:cNvPr id="1099" name="Google Shape;1099;p26"/>
            <p:cNvSpPr/>
            <p:nvPr/>
          </p:nvSpPr>
          <p:spPr>
            <a:xfrm>
              <a:off x="0" y="0"/>
              <a:ext cx="864999" cy="355869"/>
            </a:xfrm>
            <a:custGeom>
              <a:rect b="b" l="l" r="r" t="t"/>
              <a:pathLst>
                <a:path extrusionOk="0" h="355869" w="864999">
                  <a:moveTo>
                    <a:pt x="120220" y="0"/>
                  </a:moveTo>
                  <a:lnTo>
                    <a:pt x="744779" y="0"/>
                  </a:lnTo>
                  <a:cubicBezTo>
                    <a:pt x="811174" y="0"/>
                    <a:pt x="864999" y="53824"/>
                    <a:pt x="864999" y="120220"/>
                  </a:cubicBezTo>
                  <a:lnTo>
                    <a:pt x="864999" y="235649"/>
                  </a:lnTo>
                  <a:cubicBezTo>
                    <a:pt x="864999" y="302044"/>
                    <a:pt x="811174" y="355869"/>
                    <a:pt x="744779" y="355869"/>
                  </a:cubicBezTo>
                  <a:lnTo>
                    <a:pt x="120220" y="355869"/>
                  </a:lnTo>
                  <a:cubicBezTo>
                    <a:pt x="53824" y="355869"/>
                    <a:pt x="0" y="302044"/>
                    <a:pt x="0" y="235649"/>
                  </a:cubicBezTo>
                  <a:lnTo>
                    <a:pt x="0" y="120220"/>
                  </a:lnTo>
                  <a:cubicBezTo>
                    <a:pt x="0" y="53824"/>
                    <a:pt x="53824" y="0"/>
                    <a:pt x="120220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6"/>
            <p:cNvSpPr txBox="1"/>
            <p:nvPr/>
          </p:nvSpPr>
          <p:spPr>
            <a:xfrm>
              <a:off x="-4597" y="-25848"/>
              <a:ext cx="864999" cy="393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Isabella’s Predicted Price:</a:t>
              </a:r>
              <a:endParaRPr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$233.62 USD/night</a:t>
              </a:r>
              <a:endParaRPr/>
            </a:p>
          </p:txBody>
        </p:sp>
      </p:grpSp>
      <p:grpSp>
        <p:nvGrpSpPr>
          <p:cNvPr id="1101" name="Google Shape;1101;p26"/>
          <p:cNvGrpSpPr/>
          <p:nvPr/>
        </p:nvGrpSpPr>
        <p:grpSpPr>
          <a:xfrm>
            <a:off x="5385471" y="8164591"/>
            <a:ext cx="3299635" cy="1495850"/>
            <a:chOff x="0" y="-19050"/>
            <a:chExt cx="869040" cy="393969"/>
          </a:xfrm>
        </p:grpSpPr>
        <p:sp>
          <p:nvSpPr>
            <p:cNvPr id="1102" name="Google Shape;1102;p26"/>
            <p:cNvSpPr/>
            <p:nvPr/>
          </p:nvSpPr>
          <p:spPr>
            <a:xfrm>
              <a:off x="0" y="0"/>
              <a:ext cx="864999" cy="355869"/>
            </a:xfrm>
            <a:custGeom>
              <a:rect b="b" l="l" r="r" t="t"/>
              <a:pathLst>
                <a:path extrusionOk="0" h="355869" w="864999">
                  <a:moveTo>
                    <a:pt x="120220" y="0"/>
                  </a:moveTo>
                  <a:lnTo>
                    <a:pt x="744779" y="0"/>
                  </a:lnTo>
                  <a:cubicBezTo>
                    <a:pt x="811174" y="0"/>
                    <a:pt x="864999" y="53824"/>
                    <a:pt x="864999" y="120220"/>
                  </a:cubicBezTo>
                  <a:lnTo>
                    <a:pt x="864999" y="235649"/>
                  </a:lnTo>
                  <a:cubicBezTo>
                    <a:pt x="864999" y="302044"/>
                    <a:pt x="811174" y="355869"/>
                    <a:pt x="744779" y="355869"/>
                  </a:cubicBezTo>
                  <a:lnTo>
                    <a:pt x="120220" y="355869"/>
                  </a:lnTo>
                  <a:cubicBezTo>
                    <a:pt x="53824" y="355869"/>
                    <a:pt x="0" y="302044"/>
                    <a:pt x="0" y="235649"/>
                  </a:cubicBezTo>
                  <a:lnTo>
                    <a:pt x="0" y="120220"/>
                  </a:lnTo>
                  <a:cubicBezTo>
                    <a:pt x="0" y="53824"/>
                    <a:pt x="53824" y="0"/>
                    <a:pt x="120220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6"/>
            <p:cNvSpPr txBox="1"/>
            <p:nvPr/>
          </p:nvSpPr>
          <p:spPr>
            <a:xfrm>
              <a:off x="4041" y="-19050"/>
              <a:ext cx="864999" cy="393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Paolo’s Predicted </a:t>
              </a:r>
              <a:endParaRPr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Price:</a:t>
              </a:r>
              <a:endParaRPr/>
            </a:p>
            <a:p>
              <a:pPr indent="0" lvl="0" marL="0" marR="0" rtl="0" algn="ctr">
                <a:lnSpc>
                  <a:spcPct val="14001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$210.14 USD/night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7"/>
          <p:cNvSpPr/>
          <p:nvPr/>
        </p:nvSpPr>
        <p:spPr>
          <a:xfrm>
            <a:off x="10105414" y="-3741011"/>
            <a:ext cx="10901093" cy="10901093"/>
          </a:xfrm>
          <a:custGeom>
            <a:rect b="b" l="l" r="r" t="t"/>
            <a:pathLst>
              <a:path extrusionOk="0"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27"/>
          <p:cNvSpPr/>
          <p:nvPr/>
        </p:nvSpPr>
        <p:spPr>
          <a:xfrm>
            <a:off x="-2335306" y="8594810"/>
            <a:ext cx="4769224" cy="2384612"/>
          </a:xfrm>
          <a:custGeom>
            <a:rect b="b" l="l" r="r" t="t"/>
            <a:pathLst>
              <a:path extrusionOk="0" h="2384612" w="4769224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27"/>
          <p:cNvSpPr txBox="1"/>
          <p:nvPr/>
        </p:nvSpPr>
        <p:spPr>
          <a:xfrm>
            <a:off x="1397256" y="4551041"/>
            <a:ext cx="10279783" cy="192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30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Final Thoughts and Recommendations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28"/>
          <p:cNvGrpSpPr/>
          <p:nvPr/>
        </p:nvGrpSpPr>
        <p:grpSpPr>
          <a:xfrm>
            <a:off x="0" y="-144661"/>
            <a:ext cx="3086100" cy="10431661"/>
            <a:chOff x="0" y="-38100"/>
            <a:chExt cx="812800" cy="2747433"/>
          </a:xfrm>
        </p:grpSpPr>
        <p:sp>
          <p:nvSpPr>
            <p:cNvPr id="1117" name="Google Shape;1117;p28"/>
            <p:cNvSpPr/>
            <p:nvPr/>
          </p:nvSpPr>
          <p:spPr>
            <a:xfrm>
              <a:off x="0" y="0"/>
              <a:ext cx="812800" cy="2709333"/>
            </a:xfrm>
            <a:custGeom>
              <a:rect b="b" l="l" r="r" t="t"/>
              <a:pathLst>
                <a:path extrusionOk="0"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8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9" name="Google Shape;1119;p28"/>
          <p:cNvSpPr/>
          <p:nvPr/>
        </p:nvSpPr>
        <p:spPr>
          <a:xfrm>
            <a:off x="230210" y="523171"/>
            <a:ext cx="4148974" cy="9428867"/>
          </a:xfrm>
          <a:custGeom>
            <a:rect b="b" l="l" r="r" t="t"/>
            <a:pathLst>
              <a:path extrusionOk="0" h="7030720" w="3093720">
                <a:moveTo>
                  <a:pt x="0" y="0"/>
                </a:moveTo>
                <a:lnTo>
                  <a:pt x="2293620" y="0"/>
                </a:lnTo>
                <a:cubicBezTo>
                  <a:pt x="2735580" y="0"/>
                  <a:pt x="3093720" y="358140"/>
                  <a:pt x="3093720" y="800100"/>
                </a:cubicBezTo>
                <a:lnTo>
                  <a:pt x="3093720" y="7030720"/>
                </a:lnTo>
                <a:lnTo>
                  <a:pt x="3093720" y="7030720"/>
                </a:lnTo>
                <a:lnTo>
                  <a:pt x="0" y="7030720"/>
                </a:lnTo>
                <a:lnTo>
                  <a:pt x="0" y="703072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0439" r="-12043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0" name="Google Shape;1120;p28"/>
          <p:cNvGrpSpPr/>
          <p:nvPr/>
        </p:nvGrpSpPr>
        <p:grpSpPr>
          <a:xfrm>
            <a:off x="13286644" y="-4954799"/>
            <a:ext cx="8480848" cy="8480848"/>
            <a:chOff x="0" y="0"/>
            <a:chExt cx="812800" cy="812800"/>
          </a:xfrm>
        </p:grpSpPr>
        <p:sp>
          <p:nvSpPr>
            <p:cNvPr id="1121" name="Google Shape;1121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1124" name="Google Shape;1124;p28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1125" name="Google Shape;1125;p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 cap="sq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/>
              </a:p>
            </p:txBody>
          </p:sp>
        </p:grpSp>
        <p:grpSp>
          <p:nvGrpSpPr>
            <p:cNvPr id="1127" name="Google Shape;1127;p28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1128" name="Google Shape;1128;p28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 cap="rnd" cmpd="sng" w="9525">
                <a:solidFill>
                  <a:srgbClr val="FDFBF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28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Recommendations</a:t>
                </a:r>
                <a:endParaRPr/>
              </a:p>
            </p:txBody>
          </p:sp>
        </p:grpSp>
      </p:grpSp>
      <p:sp>
        <p:nvSpPr>
          <p:cNvPr id="1130" name="Google Shape;1130;p28"/>
          <p:cNvSpPr txBox="1"/>
          <p:nvPr/>
        </p:nvSpPr>
        <p:spPr>
          <a:xfrm>
            <a:off x="4789283" y="1572490"/>
            <a:ext cx="7378196" cy="1464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7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Recommendations for Airbnb Owners</a:t>
            </a:r>
            <a:endParaRPr/>
          </a:p>
        </p:txBody>
      </p:sp>
      <p:sp>
        <p:nvSpPr>
          <p:cNvPr id="1131" name="Google Shape;1131;p28"/>
          <p:cNvSpPr txBox="1"/>
          <p:nvPr/>
        </p:nvSpPr>
        <p:spPr>
          <a:xfrm>
            <a:off x="4789283" y="5545064"/>
            <a:ext cx="4072716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Specifics </a:t>
            </a:r>
            <a:endParaRPr/>
          </a:p>
        </p:txBody>
      </p:sp>
      <p:sp>
        <p:nvSpPr>
          <p:cNvPr id="1132" name="Google Shape;1132;p28"/>
          <p:cNvSpPr txBox="1"/>
          <p:nvPr/>
        </p:nvSpPr>
        <p:spPr>
          <a:xfrm>
            <a:off x="5035641" y="6186405"/>
            <a:ext cx="10369891" cy="1470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616" lvl="1" marL="45123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Guest Satisfaction</a:t>
            </a:r>
            <a:endParaRPr/>
          </a:p>
          <a:p>
            <a:pPr indent="-300821" lvl="2" marL="90246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0"/>
              <a:buFont typeface="Arial"/>
              <a:buChar char="⚬"/>
            </a:pPr>
            <a:r>
              <a:rPr b="0" i="0" lang="en-US" sz="2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Regularly clean property to increase cleanliness rating</a:t>
            </a:r>
            <a:endParaRPr/>
          </a:p>
          <a:p>
            <a:pPr indent="-225616" lvl="1" marL="45123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endParaRPr/>
          </a:p>
          <a:p>
            <a:pPr indent="-300821" lvl="2" marL="90246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0"/>
              <a:buFont typeface="Arial"/>
              <a:buChar char="⚬"/>
            </a:pPr>
            <a:r>
              <a:rPr b="0" i="0" lang="en-US" sz="2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 in properties with private rooms and space for guests</a:t>
            </a:r>
            <a:endParaRPr/>
          </a:p>
        </p:txBody>
      </p:sp>
      <p:sp>
        <p:nvSpPr>
          <p:cNvPr id="1133" name="Google Shape;1133;p28"/>
          <p:cNvSpPr txBox="1"/>
          <p:nvPr/>
        </p:nvSpPr>
        <p:spPr>
          <a:xfrm>
            <a:off x="4789283" y="3184705"/>
            <a:ext cx="7915216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Guest Satisfaction and Competitive Price</a:t>
            </a:r>
            <a:endParaRPr/>
          </a:p>
        </p:txBody>
      </p:sp>
      <p:sp>
        <p:nvSpPr>
          <p:cNvPr id="1134" name="Google Shape;1134;p28"/>
          <p:cNvSpPr txBox="1"/>
          <p:nvPr/>
        </p:nvSpPr>
        <p:spPr>
          <a:xfrm>
            <a:off x="5035641" y="3849169"/>
            <a:ext cx="11338903" cy="1842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616" lvl="1" marL="45123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an understanding of the local culture and what is important in your desired area</a:t>
            </a:r>
            <a:endParaRPr/>
          </a:p>
          <a:p>
            <a:pPr indent="-225616" lvl="1" marL="45123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for areas with many good restaurants and attractions, while trying to maintain a close distance to the city center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28"/>
          <p:cNvSpPr txBox="1"/>
          <p:nvPr/>
        </p:nvSpPr>
        <p:spPr>
          <a:xfrm>
            <a:off x="4789283" y="7781144"/>
            <a:ext cx="4502274" cy="512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Importance of Features</a:t>
            </a:r>
            <a:endParaRPr/>
          </a:p>
        </p:txBody>
      </p:sp>
      <p:sp>
        <p:nvSpPr>
          <p:cNvPr id="1136" name="Google Shape;1136;p28"/>
          <p:cNvSpPr txBox="1"/>
          <p:nvPr/>
        </p:nvSpPr>
        <p:spPr>
          <a:xfrm>
            <a:off x="5035641" y="8445608"/>
            <a:ext cx="11714028" cy="1470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5616" lvl="1" marL="45123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guest satisfaction can lead to a superhost status, leading to higher profits</a:t>
            </a:r>
            <a:endParaRPr/>
          </a:p>
          <a:p>
            <a:pPr indent="-225616" lvl="1" marL="45123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0"/>
              <a:buFont typeface="Arial"/>
              <a:buChar char="•"/>
            </a:pPr>
            <a:r>
              <a:rPr b="0" i="0" lang="en-US" sz="2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competitive pricing makes your listing more attractive, generating more bookings and revenue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9"/>
          <p:cNvSpPr/>
          <p:nvPr/>
        </p:nvSpPr>
        <p:spPr>
          <a:xfrm>
            <a:off x="12486380" y="1895755"/>
            <a:ext cx="6029655" cy="12059310"/>
          </a:xfrm>
          <a:custGeom>
            <a:rect b="b" l="l" r="r" t="t"/>
            <a:pathLst>
              <a:path extrusionOk="0" h="12059310" w="6029655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29"/>
          <p:cNvSpPr/>
          <p:nvPr/>
        </p:nvSpPr>
        <p:spPr>
          <a:xfrm>
            <a:off x="-3062443" y="7598882"/>
            <a:ext cx="5376236" cy="5376236"/>
          </a:xfrm>
          <a:custGeom>
            <a:rect b="b" l="l" r="r" t="t"/>
            <a:pathLst>
              <a:path extrusionOk="0" h="5376236" w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29"/>
          <p:cNvSpPr txBox="1"/>
          <p:nvPr/>
        </p:nvSpPr>
        <p:spPr>
          <a:xfrm>
            <a:off x="2458053" y="3884302"/>
            <a:ext cx="9215951" cy="168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51">
                <a:solidFill>
                  <a:srgbClr val="F95C32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1144" name="Google Shape;1144;p29"/>
          <p:cNvSpPr/>
          <p:nvPr/>
        </p:nvSpPr>
        <p:spPr>
          <a:xfrm>
            <a:off x="1028700" y="1163607"/>
            <a:ext cx="934283" cy="1815744"/>
          </a:xfrm>
          <a:custGeom>
            <a:rect b="b" l="l" r="r" t="t"/>
            <a:pathLst>
              <a:path extrusionOk="0" h="1815744" w="934283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29"/>
          <p:cNvSpPr txBox="1"/>
          <p:nvPr/>
        </p:nvSpPr>
        <p:spPr>
          <a:xfrm>
            <a:off x="-3606480" y="7586669"/>
            <a:ext cx="3606480" cy="815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 Cualquiera 123, Cualquier Lugar</a:t>
            </a:r>
            <a:endParaRPr/>
          </a:p>
        </p:txBody>
      </p:sp>
      <p:sp>
        <p:nvSpPr>
          <p:cNvPr id="1146" name="Google Shape;1146;p29"/>
          <p:cNvSpPr txBox="1"/>
          <p:nvPr/>
        </p:nvSpPr>
        <p:spPr>
          <a:xfrm>
            <a:off x="4603332" y="5472656"/>
            <a:ext cx="4925392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/>
          <p:nvPr/>
        </p:nvSpPr>
        <p:spPr>
          <a:xfrm>
            <a:off x="10105414" y="-3741011"/>
            <a:ext cx="10901093" cy="10901093"/>
          </a:xfrm>
          <a:custGeom>
            <a:rect b="b" l="l" r="r" t="t"/>
            <a:pathLst>
              <a:path extrusionOk="0"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-2335306" y="8594810"/>
            <a:ext cx="4769224" cy="2384612"/>
          </a:xfrm>
          <a:custGeom>
            <a:rect b="b" l="l" r="r" t="t"/>
            <a:pathLst>
              <a:path extrusionOk="0" h="2384612" w="4769224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2621899" y="4131526"/>
            <a:ext cx="7483515" cy="192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30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Introduction and Dataset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4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129" name="Google Shape;129;p4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130" name="Google Shape;13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grpSp>
          <p:nvGrpSpPr>
            <p:cNvPr id="132" name="Google Shape;132;p4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133" name="Google Shape;133;p4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4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Introduction</a:t>
                </a:r>
                <a:endParaRPr/>
              </a:p>
            </p:txBody>
          </p:sp>
        </p:grpSp>
      </p:grpSp>
      <p:grpSp>
        <p:nvGrpSpPr>
          <p:cNvPr id="135" name="Google Shape;135;p4"/>
          <p:cNvGrpSpPr/>
          <p:nvPr/>
        </p:nvGrpSpPr>
        <p:grpSpPr>
          <a:xfrm>
            <a:off x="7592514" y="3524191"/>
            <a:ext cx="2035283" cy="2035283"/>
            <a:chOff x="0" y="0"/>
            <a:chExt cx="812800" cy="812800"/>
          </a:xfrm>
        </p:grpSpPr>
        <p:sp>
          <p:nvSpPr>
            <p:cNvPr id="136" name="Google Shape;13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00">
                <a:alpha val="89803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4"/>
          <p:cNvGrpSpPr/>
          <p:nvPr/>
        </p:nvGrpSpPr>
        <p:grpSpPr>
          <a:xfrm>
            <a:off x="9403545" y="3394851"/>
            <a:ext cx="3173933" cy="3173933"/>
            <a:chOff x="0" y="0"/>
            <a:chExt cx="812800" cy="812800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"/>
          <p:cNvSpPr/>
          <p:nvPr/>
        </p:nvSpPr>
        <p:spPr>
          <a:xfrm rot="848094">
            <a:off x="10221153" y="7546050"/>
            <a:ext cx="2836721" cy="269488"/>
          </a:xfrm>
          <a:custGeom>
            <a:rect b="b" l="l" r="r" t="t"/>
            <a:pathLst>
              <a:path extrusionOk="0" h="269488" w="2836721">
                <a:moveTo>
                  <a:pt x="0" y="0"/>
                </a:moveTo>
                <a:lnTo>
                  <a:pt x="2836720" y="0"/>
                </a:lnTo>
                <a:lnTo>
                  <a:pt x="2836720" y="269489"/>
                </a:lnTo>
                <a:lnTo>
                  <a:pt x="0" y="269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4"/>
          <p:cNvGrpSpPr/>
          <p:nvPr/>
        </p:nvGrpSpPr>
        <p:grpSpPr>
          <a:xfrm>
            <a:off x="7798296" y="5406341"/>
            <a:ext cx="2624240" cy="2624240"/>
            <a:chOff x="0" y="0"/>
            <a:chExt cx="812800" cy="812800"/>
          </a:xfrm>
        </p:grpSpPr>
        <p:sp>
          <p:nvSpPr>
            <p:cNvPr id="143" name="Google Shape;143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4"/>
          <p:cNvSpPr/>
          <p:nvPr/>
        </p:nvSpPr>
        <p:spPr>
          <a:xfrm rot="7966675">
            <a:off x="5582622" y="6954231"/>
            <a:ext cx="1857129" cy="269488"/>
          </a:xfrm>
          <a:custGeom>
            <a:rect b="b" l="l" r="r" t="t"/>
            <a:pathLst>
              <a:path extrusionOk="0" h="269488" w="1857129">
                <a:moveTo>
                  <a:pt x="0" y="0"/>
                </a:moveTo>
                <a:lnTo>
                  <a:pt x="1857129" y="0"/>
                </a:lnTo>
                <a:lnTo>
                  <a:pt x="1857129" y="269489"/>
                </a:lnTo>
                <a:lnTo>
                  <a:pt x="0" y="2694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274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4"/>
          <p:cNvGrpSpPr/>
          <p:nvPr/>
        </p:nvGrpSpPr>
        <p:grpSpPr>
          <a:xfrm>
            <a:off x="6843835" y="5025734"/>
            <a:ext cx="1543050" cy="1543050"/>
            <a:chOff x="0" y="0"/>
            <a:chExt cx="812800" cy="812800"/>
          </a:xfrm>
        </p:grpSpPr>
        <p:sp>
          <p:nvSpPr>
            <p:cNvPr id="147" name="Google Shape;14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4"/>
          <p:cNvSpPr/>
          <p:nvPr/>
        </p:nvSpPr>
        <p:spPr>
          <a:xfrm rot="-10290078">
            <a:off x="5916285" y="4000383"/>
            <a:ext cx="1672414" cy="269488"/>
          </a:xfrm>
          <a:custGeom>
            <a:rect b="b" l="l" r="r" t="t"/>
            <a:pathLst>
              <a:path extrusionOk="0" h="269488" w="1672414">
                <a:moveTo>
                  <a:pt x="0" y="0"/>
                </a:moveTo>
                <a:lnTo>
                  <a:pt x="1672414" y="0"/>
                </a:lnTo>
                <a:lnTo>
                  <a:pt x="1672414" y="269488"/>
                </a:lnTo>
                <a:lnTo>
                  <a:pt x="0" y="269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9615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 rot="-1158232">
            <a:off x="12363261" y="3986630"/>
            <a:ext cx="867745" cy="269488"/>
          </a:xfrm>
          <a:custGeom>
            <a:rect b="b" l="l" r="r" t="t"/>
            <a:pathLst>
              <a:path extrusionOk="0" h="269488" w="867745">
                <a:moveTo>
                  <a:pt x="0" y="0"/>
                </a:moveTo>
                <a:lnTo>
                  <a:pt x="867745" y="0"/>
                </a:lnTo>
                <a:lnTo>
                  <a:pt x="867745" y="269488"/>
                </a:lnTo>
                <a:lnTo>
                  <a:pt x="0" y="2694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2690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8458752" y="6115672"/>
            <a:ext cx="1303328" cy="1205578"/>
          </a:xfrm>
          <a:custGeom>
            <a:rect b="b" l="l" r="r" t="t"/>
            <a:pathLst>
              <a:path extrusionOk="0" h="1205578" w="1303328">
                <a:moveTo>
                  <a:pt x="0" y="0"/>
                </a:moveTo>
                <a:lnTo>
                  <a:pt x="1303328" y="0"/>
                </a:lnTo>
                <a:lnTo>
                  <a:pt x="1303328" y="1205578"/>
                </a:lnTo>
                <a:lnTo>
                  <a:pt x="0" y="12055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7168737" y="5234100"/>
            <a:ext cx="847554" cy="1126317"/>
          </a:xfrm>
          <a:custGeom>
            <a:rect b="b" l="l" r="r" t="t"/>
            <a:pathLst>
              <a:path extrusionOk="0" h="1126317" w="847554">
                <a:moveTo>
                  <a:pt x="0" y="0"/>
                </a:moveTo>
                <a:lnTo>
                  <a:pt x="847554" y="0"/>
                </a:lnTo>
                <a:lnTo>
                  <a:pt x="847554" y="1126317"/>
                </a:lnTo>
                <a:lnTo>
                  <a:pt x="0" y="1126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8128148" y="4061719"/>
            <a:ext cx="964015" cy="964015"/>
          </a:xfrm>
          <a:custGeom>
            <a:rect b="b" l="l" r="r" t="t"/>
            <a:pathLst>
              <a:path extrusionOk="0" h="964015" w="964015">
                <a:moveTo>
                  <a:pt x="0" y="0"/>
                </a:moveTo>
                <a:lnTo>
                  <a:pt x="964015" y="0"/>
                </a:lnTo>
                <a:lnTo>
                  <a:pt x="964015" y="964015"/>
                </a:lnTo>
                <a:lnTo>
                  <a:pt x="0" y="964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10622561" y="4135127"/>
            <a:ext cx="748965" cy="1479438"/>
          </a:xfrm>
          <a:custGeom>
            <a:rect b="b" l="l" r="r" t="t"/>
            <a:pathLst>
              <a:path extrusionOk="0" h="1479438" w="748965">
                <a:moveTo>
                  <a:pt x="0" y="0"/>
                </a:moveTo>
                <a:lnTo>
                  <a:pt x="748965" y="0"/>
                </a:lnTo>
                <a:lnTo>
                  <a:pt x="748965" y="1479437"/>
                </a:lnTo>
                <a:lnTo>
                  <a:pt x="0" y="1479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864179" y="3363932"/>
            <a:ext cx="3552155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Airline Satisfaction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1904920" y="3943291"/>
            <a:ext cx="3470672" cy="65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what factors influence satisfaction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13490690" y="3238441"/>
            <a:ext cx="3504754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Boston Real Estate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13524772" y="3787782"/>
            <a:ext cx="3470672" cy="65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 investors assess what properties to invest in</a:t>
            </a:r>
            <a:endParaRPr/>
          </a:p>
        </p:txBody>
      </p:sp>
      <p:sp>
        <p:nvSpPr>
          <p:cNvPr id="159" name="Google Shape;159;p4"/>
          <p:cNvSpPr txBox="1"/>
          <p:nvPr/>
        </p:nvSpPr>
        <p:spPr>
          <a:xfrm>
            <a:off x="14111659" y="7623645"/>
            <a:ext cx="1308943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Airbnb</a:t>
            </a:r>
            <a:endParaRPr/>
          </a:p>
        </p:txBody>
      </p:sp>
      <p:sp>
        <p:nvSpPr>
          <p:cNvPr id="160" name="Google Shape;160;p4"/>
          <p:cNvSpPr txBox="1"/>
          <p:nvPr/>
        </p:nvSpPr>
        <p:spPr>
          <a:xfrm>
            <a:off x="13047836" y="8172985"/>
            <a:ext cx="3470672" cy="668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Assist Airbnb owners in ways to maximize revenue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1673679" y="7516231"/>
            <a:ext cx="4045148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Personality</a:t>
            </a:r>
            <a:endParaRPr/>
          </a:p>
        </p:txBody>
      </p:sp>
      <p:sp>
        <p:nvSpPr>
          <p:cNvPr id="162" name="Google Shape;162;p4"/>
          <p:cNvSpPr txBox="1"/>
          <p:nvPr/>
        </p:nvSpPr>
        <p:spPr>
          <a:xfrm>
            <a:off x="1960917" y="8097256"/>
            <a:ext cx="3470672" cy="989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how customer personalities impact purchase behavior</a:t>
            </a:r>
            <a:endParaRPr/>
          </a:p>
        </p:txBody>
      </p:sp>
      <p:sp>
        <p:nvSpPr>
          <p:cNvPr id="163" name="Google Shape;163;p4"/>
          <p:cNvSpPr txBox="1"/>
          <p:nvPr/>
        </p:nvSpPr>
        <p:spPr>
          <a:xfrm>
            <a:off x="5010117" y="1281999"/>
            <a:ext cx="8786856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Initial Ideas and Thoughts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/>
          <p:nvPr/>
        </p:nvSpPr>
        <p:spPr>
          <a:xfrm>
            <a:off x="0" y="3109746"/>
            <a:ext cx="7177254" cy="7177254"/>
          </a:xfrm>
          <a:custGeom>
            <a:rect b="b" l="l" r="r" t="t"/>
            <a:pathLst>
              <a:path extrusionOk="0" h="3282950" w="3282950">
                <a:moveTo>
                  <a:pt x="0" y="0"/>
                </a:moveTo>
                <a:lnTo>
                  <a:pt x="2532380" y="0"/>
                </a:lnTo>
                <a:cubicBezTo>
                  <a:pt x="2946400" y="0"/>
                  <a:pt x="3282950" y="336550"/>
                  <a:pt x="3282950" y="750570"/>
                </a:cubicBezTo>
                <a:lnTo>
                  <a:pt x="3282950" y="750570"/>
                </a:lnTo>
                <a:lnTo>
                  <a:pt x="3282950" y="3282950"/>
                </a:lnTo>
                <a:lnTo>
                  <a:pt x="3282950" y="3282950"/>
                </a:lnTo>
                <a:lnTo>
                  <a:pt x="0" y="3282950"/>
                </a:lnTo>
                <a:lnTo>
                  <a:pt x="0" y="32829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8117302" y="4621400"/>
            <a:ext cx="1598198" cy="1598198"/>
          </a:xfrm>
          <a:custGeom>
            <a:rect b="b" l="l" r="r" t="t"/>
            <a:pathLst>
              <a:path extrusionOk="0" h="1598198" w="1598198">
                <a:moveTo>
                  <a:pt x="0" y="0"/>
                </a:moveTo>
                <a:lnTo>
                  <a:pt x="1598198" y="0"/>
                </a:lnTo>
                <a:lnTo>
                  <a:pt x="1598198" y="1598198"/>
                </a:lnTo>
                <a:lnTo>
                  <a:pt x="0" y="1598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8117302" y="6445626"/>
            <a:ext cx="1598198" cy="1598198"/>
          </a:xfrm>
          <a:custGeom>
            <a:rect b="b" l="l" r="r" t="t"/>
            <a:pathLst>
              <a:path extrusionOk="0" h="1598198" w="1598198">
                <a:moveTo>
                  <a:pt x="0" y="0"/>
                </a:moveTo>
                <a:lnTo>
                  <a:pt x="1598198" y="0"/>
                </a:lnTo>
                <a:lnTo>
                  <a:pt x="1598198" y="1598198"/>
                </a:lnTo>
                <a:lnTo>
                  <a:pt x="0" y="1598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8117302" y="8272424"/>
            <a:ext cx="1598198" cy="1598198"/>
          </a:xfrm>
          <a:custGeom>
            <a:rect b="b" l="l" r="r" t="t"/>
            <a:pathLst>
              <a:path extrusionOk="0" h="1598198" w="1598198">
                <a:moveTo>
                  <a:pt x="0" y="0"/>
                </a:moveTo>
                <a:lnTo>
                  <a:pt x="1598198" y="0"/>
                </a:lnTo>
                <a:lnTo>
                  <a:pt x="1598198" y="1598197"/>
                </a:lnTo>
                <a:lnTo>
                  <a:pt x="0" y="1598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/>
          <p:nvPr/>
        </p:nvSpPr>
        <p:spPr>
          <a:xfrm rot="-5400000">
            <a:off x="16399378" y="-227355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9869484" y="4979375"/>
            <a:ext cx="7101394" cy="620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2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What are the most important features when classifying Airbnb listings with high guest satisfaction?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9869484" y="4563995"/>
            <a:ext cx="3550697" cy="443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4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Objective Question 1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9869484" y="6803601"/>
            <a:ext cx="7101394" cy="620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2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Which features should be focused when deciding on the appropriate price of Airbnb listings?</a:t>
            </a:r>
            <a:endParaRPr/>
          </a:p>
        </p:txBody>
      </p:sp>
      <p:sp>
        <p:nvSpPr>
          <p:cNvPr id="177" name="Google Shape;177;p5"/>
          <p:cNvSpPr txBox="1"/>
          <p:nvPr/>
        </p:nvSpPr>
        <p:spPr>
          <a:xfrm>
            <a:off x="9869484" y="6388221"/>
            <a:ext cx="3550697" cy="443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4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Objective Question 2</a:t>
            </a:r>
            <a:endParaRPr/>
          </a:p>
        </p:txBody>
      </p:sp>
      <p:sp>
        <p:nvSpPr>
          <p:cNvPr id="178" name="Google Shape;178;p5"/>
          <p:cNvSpPr txBox="1"/>
          <p:nvPr/>
        </p:nvSpPr>
        <p:spPr>
          <a:xfrm>
            <a:off x="9869484" y="8630399"/>
            <a:ext cx="7101394" cy="620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2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How can Airbnb owners use this analysis to improve their business and choose investment properties? 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9869484" y="8215019"/>
            <a:ext cx="3550697" cy="443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4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Objective Question 3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7371730" y="923925"/>
            <a:ext cx="9599149" cy="2027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74">
                <a:solidFill>
                  <a:srgbClr val="F35000"/>
                </a:solidFill>
                <a:latin typeface="Arial"/>
                <a:ea typeface="Arial"/>
                <a:cs typeface="Arial"/>
                <a:sym typeface="Arial"/>
              </a:rPr>
              <a:t>Project Goals &amp; Questions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8874889" y="3348345"/>
            <a:ext cx="6978055" cy="720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Goal: Maximize Profit by Increasing Price and Guest Satisfaction</a:t>
            </a:r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8782567" y="5042674"/>
            <a:ext cx="267667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83" name="Google Shape;183;p5"/>
          <p:cNvSpPr txBox="1"/>
          <p:nvPr/>
        </p:nvSpPr>
        <p:spPr>
          <a:xfrm>
            <a:off x="8774866" y="6868186"/>
            <a:ext cx="283071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84" name="Google Shape;184;p5"/>
          <p:cNvSpPr txBox="1"/>
          <p:nvPr/>
        </p:nvSpPr>
        <p:spPr>
          <a:xfrm>
            <a:off x="8774010" y="8691524"/>
            <a:ext cx="300186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pSp>
        <p:nvGrpSpPr>
          <p:cNvPr id="185" name="Google Shape;185;p5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186" name="Google Shape;186;p5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187" name="Google Shape;187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grpSp>
          <p:nvGrpSpPr>
            <p:cNvPr id="189" name="Google Shape;189;p5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190" name="Google Shape;190;p5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Introduction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/>
          <p:nvPr/>
        </p:nvSpPr>
        <p:spPr>
          <a:xfrm rot="4255255">
            <a:off x="10638605" y="6985088"/>
            <a:ext cx="1045993" cy="286341"/>
          </a:xfrm>
          <a:custGeom>
            <a:rect b="b" l="l" r="r" t="t"/>
            <a:pathLst>
              <a:path extrusionOk="0" h="286341" w="1045993">
                <a:moveTo>
                  <a:pt x="0" y="0"/>
                </a:moveTo>
                <a:lnTo>
                  <a:pt x="1045994" y="0"/>
                </a:lnTo>
                <a:lnTo>
                  <a:pt x="1045994" y="286341"/>
                </a:lnTo>
                <a:lnTo>
                  <a:pt x="0" y="2863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/>
          <p:nvPr/>
        </p:nvSpPr>
        <p:spPr>
          <a:xfrm flipH="1" rot="-4546080">
            <a:off x="6168395" y="7040580"/>
            <a:ext cx="959653" cy="262705"/>
          </a:xfrm>
          <a:custGeom>
            <a:rect b="b" l="l" r="r" t="t"/>
            <a:pathLst>
              <a:path extrusionOk="0" h="262705" w="959653">
                <a:moveTo>
                  <a:pt x="0" y="262705"/>
                </a:moveTo>
                <a:lnTo>
                  <a:pt x="959654" y="262705"/>
                </a:lnTo>
                <a:lnTo>
                  <a:pt x="959654" y="0"/>
                </a:lnTo>
                <a:lnTo>
                  <a:pt x="0" y="0"/>
                </a:lnTo>
                <a:lnTo>
                  <a:pt x="0" y="26270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" name="Google Shape;199;p6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200" name="Google Shape;200;p6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201" name="Google Shape;201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grpSp>
          <p:nvGrpSpPr>
            <p:cNvPr id="203" name="Google Shape;203;p6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204" name="Google Shape;204;p6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6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Dataset</a:t>
                </a:r>
                <a:endParaRPr/>
              </a:p>
            </p:txBody>
          </p:sp>
        </p:grpSp>
      </p:grpSp>
      <p:sp>
        <p:nvSpPr>
          <p:cNvPr id="206" name="Google Shape;206;p6"/>
          <p:cNvSpPr/>
          <p:nvPr/>
        </p:nvSpPr>
        <p:spPr>
          <a:xfrm rot="5400000">
            <a:off x="8524013" y="4669285"/>
            <a:ext cx="539787" cy="163286"/>
          </a:xfrm>
          <a:custGeom>
            <a:rect b="b" l="l" r="r" t="t"/>
            <a:pathLst>
              <a:path extrusionOk="0" h="163286" w="539787">
                <a:moveTo>
                  <a:pt x="0" y="0"/>
                </a:moveTo>
                <a:lnTo>
                  <a:pt x="539787" y="0"/>
                </a:lnTo>
                <a:lnTo>
                  <a:pt x="539787" y="163285"/>
                </a:lnTo>
                <a:lnTo>
                  <a:pt x="0" y="163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4058568" y="1002651"/>
            <a:ext cx="9307391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Dataset at a Bird’s Eye View </a:t>
            </a:r>
            <a:endParaRPr/>
          </a:p>
        </p:txBody>
      </p:sp>
      <p:grpSp>
        <p:nvGrpSpPr>
          <p:cNvPr id="208" name="Google Shape;208;p6"/>
          <p:cNvGrpSpPr/>
          <p:nvPr/>
        </p:nvGrpSpPr>
        <p:grpSpPr>
          <a:xfrm>
            <a:off x="5966378" y="4980207"/>
            <a:ext cx="5818343" cy="1606986"/>
            <a:chOff x="0" y="-47625"/>
            <a:chExt cx="1696943" cy="468684"/>
          </a:xfrm>
        </p:grpSpPr>
        <p:sp>
          <p:nvSpPr>
            <p:cNvPr id="209" name="Google Shape;209;p6"/>
            <p:cNvSpPr/>
            <p:nvPr/>
          </p:nvSpPr>
          <p:spPr>
            <a:xfrm>
              <a:off x="0" y="0"/>
              <a:ext cx="1696943" cy="421059"/>
            </a:xfrm>
            <a:custGeom>
              <a:rect b="b" l="l" r="r" t="t"/>
              <a:pathLst>
                <a:path extrusionOk="0" h="421059" w="1696943">
                  <a:moveTo>
                    <a:pt x="1493743" y="0"/>
                  </a:moveTo>
                  <a:cubicBezTo>
                    <a:pt x="1605967" y="0"/>
                    <a:pt x="1696943" y="94257"/>
                    <a:pt x="1696943" y="210529"/>
                  </a:cubicBezTo>
                  <a:cubicBezTo>
                    <a:pt x="1696943" y="326801"/>
                    <a:pt x="1605967" y="421059"/>
                    <a:pt x="1493743" y="421059"/>
                  </a:cubicBezTo>
                  <a:lnTo>
                    <a:pt x="203200" y="421059"/>
                  </a:lnTo>
                  <a:cubicBezTo>
                    <a:pt x="90976" y="421059"/>
                    <a:pt x="0" y="326801"/>
                    <a:pt x="0" y="210529"/>
                  </a:cubicBezTo>
                  <a:cubicBezTo>
                    <a:pt x="0" y="9425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0" y="-47625"/>
              <a:ext cx="1696943" cy="468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 Cities Analyzed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Amsterdam, Athens, Barcelona, Berlin, Budapest, Lisbon, Paris, Rome, Vienna</a:t>
              </a:r>
              <a:endParaRPr/>
            </a:p>
          </p:txBody>
        </p:sp>
      </p:grpSp>
      <p:grpSp>
        <p:nvGrpSpPr>
          <p:cNvPr id="211" name="Google Shape;211;p6"/>
          <p:cNvGrpSpPr/>
          <p:nvPr/>
        </p:nvGrpSpPr>
        <p:grpSpPr>
          <a:xfrm>
            <a:off x="4830000" y="2101346"/>
            <a:ext cx="8091099" cy="2293963"/>
            <a:chOff x="0" y="-76200"/>
            <a:chExt cx="1347049" cy="381911"/>
          </a:xfrm>
        </p:grpSpPr>
        <p:sp>
          <p:nvSpPr>
            <p:cNvPr id="212" name="Google Shape;212;p6"/>
            <p:cNvSpPr/>
            <p:nvPr/>
          </p:nvSpPr>
          <p:spPr>
            <a:xfrm>
              <a:off x="0" y="0"/>
              <a:ext cx="1347049" cy="305711"/>
            </a:xfrm>
            <a:custGeom>
              <a:rect b="b" l="l" r="r" t="t"/>
              <a:pathLst>
                <a:path extrusionOk="0" h="305711" w="1347049">
                  <a:moveTo>
                    <a:pt x="1143849" y="0"/>
                  </a:moveTo>
                  <a:cubicBezTo>
                    <a:pt x="1256073" y="0"/>
                    <a:pt x="1347049" y="68436"/>
                    <a:pt x="1347049" y="152856"/>
                  </a:cubicBezTo>
                  <a:cubicBezTo>
                    <a:pt x="1347049" y="237275"/>
                    <a:pt x="1256073" y="305711"/>
                    <a:pt x="1143849" y="305711"/>
                  </a:cubicBezTo>
                  <a:lnTo>
                    <a:pt x="203200" y="305711"/>
                  </a:lnTo>
                  <a:cubicBezTo>
                    <a:pt x="90976" y="305711"/>
                    <a:pt x="0" y="237275"/>
                    <a:pt x="0" y="152856"/>
                  </a:cubicBezTo>
                  <a:cubicBezTo>
                    <a:pt x="0" y="6843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0" y="-76200"/>
              <a:ext cx="1347049" cy="381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41,000 Observations</a:t>
              </a:r>
              <a:endParaRPr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19 Dimensions</a:t>
              </a:r>
              <a:endParaRPr/>
            </a:p>
          </p:txBody>
        </p:sp>
      </p:grpSp>
      <p:grpSp>
        <p:nvGrpSpPr>
          <p:cNvPr id="214" name="Google Shape;214;p6"/>
          <p:cNvGrpSpPr/>
          <p:nvPr/>
        </p:nvGrpSpPr>
        <p:grpSpPr>
          <a:xfrm>
            <a:off x="2709259" y="7591757"/>
            <a:ext cx="4184249" cy="1280414"/>
            <a:chOff x="0" y="-47625"/>
            <a:chExt cx="1220353" cy="373438"/>
          </a:xfrm>
        </p:grpSpPr>
        <p:sp>
          <p:nvSpPr>
            <p:cNvPr id="215" name="Google Shape;215;p6"/>
            <p:cNvSpPr/>
            <p:nvPr/>
          </p:nvSpPr>
          <p:spPr>
            <a:xfrm>
              <a:off x="0" y="0"/>
              <a:ext cx="1220353" cy="325813"/>
            </a:xfrm>
            <a:custGeom>
              <a:rect b="b" l="l" r="r" t="t"/>
              <a:pathLst>
                <a:path extrusionOk="0" h="325813" w="1220353">
                  <a:moveTo>
                    <a:pt x="1017153" y="0"/>
                  </a:moveTo>
                  <a:cubicBezTo>
                    <a:pt x="1129377" y="0"/>
                    <a:pt x="1220353" y="72936"/>
                    <a:pt x="1220353" y="162906"/>
                  </a:cubicBezTo>
                  <a:cubicBezTo>
                    <a:pt x="1220353" y="252877"/>
                    <a:pt x="1129377" y="325813"/>
                    <a:pt x="1017153" y="325813"/>
                  </a:cubicBezTo>
                  <a:lnTo>
                    <a:pt x="203200" y="325813"/>
                  </a:lnTo>
                  <a:cubicBezTo>
                    <a:pt x="90976" y="325813"/>
                    <a:pt x="0" y="252877"/>
                    <a:pt x="0" y="162906"/>
                  </a:cubicBezTo>
                  <a:cubicBezTo>
                    <a:pt x="0" y="7293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"/>
            <p:cNvSpPr txBox="1"/>
            <p:nvPr/>
          </p:nvSpPr>
          <p:spPr>
            <a:xfrm>
              <a:off x="0" y="-47625"/>
              <a:ext cx="1220353" cy="373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Guest Satisfaction</a:t>
              </a: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10855343" y="7595860"/>
            <a:ext cx="4184249" cy="1276311"/>
            <a:chOff x="0" y="-47625"/>
            <a:chExt cx="1251803" cy="381834"/>
          </a:xfrm>
        </p:grpSpPr>
        <p:sp>
          <p:nvSpPr>
            <p:cNvPr id="218" name="Google Shape;218;p6"/>
            <p:cNvSpPr/>
            <p:nvPr/>
          </p:nvSpPr>
          <p:spPr>
            <a:xfrm>
              <a:off x="0" y="0"/>
              <a:ext cx="1251803" cy="334209"/>
            </a:xfrm>
            <a:custGeom>
              <a:rect b="b" l="l" r="r" t="t"/>
              <a:pathLst>
                <a:path extrusionOk="0" h="334209" w="1251803">
                  <a:moveTo>
                    <a:pt x="1048603" y="0"/>
                  </a:moveTo>
                  <a:cubicBezTo>
                    <a:pt x="1160827" y="0"/>
                    <a:pt x="1251803" y="74815"/>
                    <a:pt x="1251803" y="167105"/>
                  </a:cubicBezTo>
                  <a:cubicBezTo>
                    <a:pt x="1251803" y="259394"/>
                    <a:pt x="1160827" y="334209"/>
                    <a:pt x="1048603" y="334209"/>
                  </a:cubicBezTo>
                  <a:lnTo>
                    <a:pt x="203200" y="334209"/>
                  </a:lnTo>
                  <a:cubicBezTo>
                    <a:pt x="90976" y="334209"/>
                    <a:pt x="0" y="259394"/>
                    <a:pt x="0" y="167105"/>
                  </a:cubicBezTo>
                  <a:cubicBezTo>
                    <a:pt x="0" y="748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5C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0" y="-47625"/>
              <a:ext cx="1251803" cy="381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Price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7"/>
          <p:cNvGrpSpPr/>
          <p:nvPr/>
        </p:nvGrpSpPr>
        <p:grpSpPr>
          <a:xfrm>
            <a:off x="0" y="51184"/>
            <a:ext cx="3409873" cy="745055"/>
            <a:chOff x="0" y="-79007"/>
            <a:chExt cx="4546497" cy="993407"/>
          </a:xfrm>
        </p:grpSpPr>
        <p:grpSp>
          <p:nvGrpSpPr>
            <p:cNvPr id="226" name="Google Shape;226;p7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227" name="Google Shape;22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grpSp>
          <p:nvGrpSpPr>
            <p:cNvPr id="229" name="Google Shape;229;p7"/>
            <p:cNvGrpSpPr/>
            <p:nvPr/>
          </p:nvGrpSpPr>
          <p:grpSpPr>
            <a:xfrm>
              <a:off x="682614" y="-79007"/>
              <a:ext cx="3863883" cy="879533"/>
              <a:chOff x="0" y="-38100"/>
              <a:chExt cx="763236" cy="173735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7"/>
              <p:cNvSpPr txBox="1"/>
              <p:nvPr/>
            </p:nvSpPr>
            <p:spPr>
              <a:xfrm>
                <a:off x="0" y="-38100"/>
                <a:ext cx="763236" cy="173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Dataset</a:t>
                </a:r>
                <a:endParaRPr/>
              </a:p>
            </p:txBody>
          </p:sp>
        </p:grpSp>
      </p:grpSp>
      <p:grpSp>
        <p:nvGrpSpPr>
          <p:cNvPr id="232" name="Google Shape;232;p7"/>
          <p:cNvGrpSpPr/>
          <p:nvPr/>
        </p:nvGrpSpPr>
        <p:grpSpPr>
          <a:xfrm>
            <a:off x="551611" y="4047230"/>
            <a:ext cx="6554040" cy="3268269"/>
            <a:chOff x="0" y="0"/>
            <a:chExt cx="1726167" cy="860779"/>
          </a:xfrm>
        </p:grpSpPr>
        <p:sp>
          <p:nvSpPr>
            <p:cNvPr id="233" name="Google Shape;233;p7"/>
            <p:cNvSpPr/>
            <p:nvPr/>
          </p:nvSpPr>
          <p:spPr>
            <a:xfrm>
              <a:off x="0" y="0"/>
              <a:ext cx="1721287" cy="802049"/>
            </a:xfrm>
            <a:custGeom>
              <a:rect b="b" l="l" r="r" t="t"/>
              <a:pathLst>
                <a:path extrusionOk="0" h="802049" w="1721287">
                  <a:moveTo>
                    <a:pt x="60414" y="0"/>
                  </a:moveTo>
                  <a:lnTo>
                    <a:pt x="1660873" y="0"/>
                  </a:lnTo>
                  <a:cubicBezTo>
                    <a:pt x="1694238" y="0"/>
                    <a:pt x="1721287" y="27048"/>
                    <a:pt x="1721287" y="60414"/>
                  </a:cubicBezTo>
                  <a:lnTo>
                    <a:pt x="1721287" y="741634"/>
                  </a:lnTo>
                  <a:cubicBezTo>
                    <a:pt x="1721287" y="757657"/>
                    <a:pt x="1714922" y="773024"/>
                    <a:pt x="1703592" y="784354"/>
                  </a:cubicBezTo>
                  <a:cubicBezTo>
                    <a:pt x="1692262" y="795684"/>
                    <a:pt x="1676895" y="802049"/>
                    <a:pt x="1660873" y="802049"/>
                  </a:cubicBezTo>
                  <a:lnTo>
                    <a:pt x="60414" y="802049"/>
                  </a:lnTo>
                  <a:cubicBezTo>
                    <a:pt x="27048" y="802049"/>
                    <a:pt x="0" y="775000"/>
                    <a:pt x="0" y="741634"/>
                  </a:cubicBezTo>
                  <a:lnTo>
                    <a:pt x="0" y="60414"/>
                  </a:lnTo>
                  <a:cubicBezTo>
                    <a:pt x="0" y="27048"/>
                    <a:pt x="27048" y="0"/>
                    <a:pt x="60414" y="0"/>
                  </a:cubicBezTo>
                  <a:close/>
                </a:path>
              </a:pathLst>
            </a:custGeom>
            <a:solidFill>
              <a:srgbClr val="FEFFFF"/>
            </a:solidFill>
            <a:ln cap="rnd" cmpd="sng" w="38100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4880" y="20630"/>
              <a:ext cx="1721287" cy="84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9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Initial Dependencies for Further Exploration</a:t>
              </a:r>
              <a:endParaRPr/>
            </a:p>
            <a:p>
              <a:pPr indent="-225616" lvl="1" marL="451232" marR="0" rtl="0" algn="l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90"/>
                <a:buFont typeface="Arial"/>
                <a:buChar char="•"/>
              </a:pPr>
              <a:r>
                <a:rPr b="0" i="0" lang="en-US" sz="209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Attraction Index and Restaurant Index</a:t>
              </a:r>
              <a:endParaRPr/>
            </a:p>
            <a:p>
              <a:pPr indent="-225616" lvl="1" marL="451232" marR="0" rtl="0" algn="l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90"/>
                <a:buFont typeface="Arial"/>
                <a:buChar char="•"/>
              </a:pPr>
              <a:r>
                <a:rPr b="0" i="0" lang="en-US" sz="209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Cleanliness and Guest Satisfaction</a:t>
              </a:r>
              <a:endParaRPr/>
            </a:p>
            <a:p>
              <a:pPr indent="-225616" lvl="1" marL="451232" marR="0" rtl="0" algn="l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90"/>
                <a:buFont typeface="Arial"/>
                <a:buChar char="•"/>
              </a:pPr>
              <a:r>
                <a:rPr b="0" i="0" lang="en-US" sz="209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Person Capacity and Bedrooms</a:t>
              </a: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17259300" y="8174230"/>
            <a:ext cx="1288198" cy="1538104"/>
            <a:chOff x="0" y="-38100"/>
            <a:chExt cx="339278" cy="405097"/>
          </a:xfrm>
        </p:grpSpPr>
        <p:sp>
          <p:nvSpPr>
            <p:cNvPr id="236" name="Google Shape;236;p7"/>
            <p:cNvSpPr/>
            <p:nvPr/>
          </p:nvSpPr>
          <p:spPr>
            <a:xfrm>
              <a:off x="0" y="0"/>
              <a:ext cx="339278" cy="366997"/>
            </a:xfrm>
            <a:custGeom>
              <a:rect b="b" l="l" r="r" t="t"/>
              <a:pathLst>
                <a:path extrusionOk="0" h="366997" w="339278">
                  <a:moveTo>
                    <a:pt x="169639" y="0"/>
                  </a:moveTo>
                  <a:lnTo>
                    <a:pt x="169639" y="0"/>
                  </a:lnTo>
                  <a:cubicBezTo>
                    <a:pt x="214630" y="0"/>
                    <a:pt x="257779" y="17873"/>
                    <a:pt x="289592" y="49686"/>
                  </a:cubicBezTo>
                  <a:cubicBezTo>
                    <a:pt x="321406" y="81500"/>
                    <a:pt x="339278" y="124648"/>
                    <a:pt x="339278" y="169639"/>
                  </a:cubicBezTo>
                  <a:lnTo>
                    <a:pt x="339278" y="197358"/>
                  </a:lnTo>
                  <a:cubicBezTo>
                    <a:pt x="339278" y="242349"/>
                    <a:pt x="321406" y="285498"/>
                    <a:pt x="289592" y="317311"/>
                  </a:cubicBezTo>
                  <a:cubicBezTo>
                    <a:pt x="257779" y="349125"/>
                    <a:pt x="214630" y="366997"/>
                    <a:pt x="169639" y="366997"/>
                  </a:cubicBezTo>
                  <a:lnTo>
                    <a:pt x="169639" y="366997"/>
                  </a:lnTo>
                  <a:cubicBezTo>
                    <a:pt x="124648" y="366997"/>
                    <a:pt x="81500" y="349125"/>
                    <a:pt x="49686" y="317311"/>
                  </a:cubicBezTo>
                  <a:cubicBezTo>
                    <a:pt x="17873" y="285498"/>
                    <a:pt x="0" y="242349"/>
                    <a:pt x="0" y="197358"/>
                  </a:cubicBezTo>
                  <a:lnTo>
                    <a:pt x="0" y="169639"/>
                  </a:lnTo>
                  <a:cubicBezTo>
                    <a:pt x="0" y="124648"/>
                    <a:pt x="17873" y="81500"/>
                    <a:pt x="49686" y="49686"/>
                  </a:cubicBezTo>
                  <a:cubicBezTo>
                    <a:pt x="81500" y="17873"/>
                    <a:pt x="124648" y="0"/>
                    <a:pt x="16963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 txBox="1"/>
            <p:nvPr/>
          </p:nvSpPr>
          <p:spPr>
            <a:xfrm>
              <a:off x="0" y="-38100"/>
              <a:ext cx="339278" cy="405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7"/>
          <p:cNvGrpSpPr/>
          <p:nvPr/>
        </p:nvGrpSpPr>
        <p:grpSpPr>
          <a:xfrm>
            <a:off x="1246057" y="1047325"/>
            <a:ext cx="7372350" cy="842707"/>
            <a:chOff x="0" y="-38100"/>
            <a:chExt cx="1941689" cy="221948"/>
          </a:xfrm>
        </p:grpSpPr>
        <p:sp>
          <p:nvSpPr>
            <p:cNvPr id="239" name="Google Shape;239;p7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7"/>
          <p:cNvGrpSpPr/>
          <p:nvPr/>
        </p:nvGrpSpPr>
        <p:grpSpPr>
          <a:xfrm>
            <a:off x="17411700" y="8326630"/>
            <a:ext cx="1288198" cy="1538104"/>
            <a:chOff x="0" y="-38100"/>
            <a:chExt cx="339278" cy="405097"/>
          </a:xfrm>
        </p:grpSpPr>
        <p:sp>
          <p:nvSpPr>
            <p:cNvPr id="242" name="Google Shape;242;p7"/>
            <p:cNvSpPr/>
            <p:nvPr/>
          </p:nvSpPr>
          <p:spPr>
            <a:xfrm>
              <a:off x="0" y="0"/>
              <a:ext cx="339278" cy="366997"/>
            </a:xfrm>
            <a:custGeom>
              <a:rect b="b" l="l" r="r" t="t"/>
              <a:pathLst>
                <a:path extrusionOk="0" h="366997" w="339278">
                  <a:moveTo>
                    <a:pt x="169639" y="0"/>
                  </a:moveTo>
                  <a:lnTo>
                    <a:pt x="169639" y="0"/>
                  </a:lnTo>
                  <a:cubicBezTo>
                    <a:pt x="214630" y="0"/>
                    <a:pt x="257779" y="17873"/>
                    <a:pt x="289592" y="49686"/>
                  </a:cubicBezTo>
                  <a:cubicBezTo>
                    <a:pt x="321406" y="81500"/>
                    <a:pt x="339278" y="124648"/>
                    <a:pt x="339278" y="169639"/>
                  </a:cubicBezTo>
                  <a:lnTo>
                    <a:pt x="339278" y="197358"/>
                  </a:lnTo>
                  <a:cubicBezTo>
                    <a:pt x="339278" y="242349"/>
                    <a:pt x="321406" y="285498"/>
                    <a:pt x="289592" y="317311"/>
                  </a:cubicBezTo>
                  <a:cubicBezTo>
                    <a:pt x="257779" y="349125"/>
                    <a:pt x="214630" y="366997"/>
                    <a:pt x="169639" y="366997"/>
                  </a:cubicBezTo>
                  <a:lnTo>
                    <a:pt x="169639" y="366997"/>
                  </a:lnTo>
                  <a:cubicBezTo>
                    <a:pt x="124648" y="366997"/>
                    <a:pt x="81500" y="349125"/>
                    <a:pt x="49686" y="317311"/>
                  </a:cubicBezTo>
                  <a:cubicBezTo>
                    <a:pt x="17873" y="285498"/>
                    <a:pt x="0" y="242349"/>
                    <a:pt x="0" y="197358"/>
                  </a:cubicBezTo>
                  <a:lnTo>
                    <a:pt x="0" y="169639"/>
                  </a:lnTo>
                  <a:cubicBezTo>
                    <a:pt x="0" y="124648"/>
                    <a:pt x="17873" y="81500"/>
                    <a:pt x="49686" y="49686"/>
                  </a:cubicBezTo>
                  <a:cubicBezTo>
                    <a:pt x="81500" y="17873"/>
                    <a:pt x="124648" y="0"/>
                    <a:pt x="16963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7"/>
            <p:cNvSpPr txBox="1"/>
            <p:nvPr/>
          </p:nvSpPr>
          <p:spPr>
            <a:xfrm>
              <a:off x="0" y="-38100"/>
              <a:ext cx="339278" cy="405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7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245" name="Google Shape;245;p7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7"/>
          <p:cNvGrpSpPr/>
          <p:nvPr/>
        </p:nvGrpSpPr>
        <p:grpSpPr>
          <a:xfrm>
            <a:off x="7600950" y="-144661"/>
            <a:ext cx="11617779" cy="10431661"/>
            <a:chOff x="0" y="-38100"/>
            <a:chExt cx="3059826" cy="2747433"/>
          </a:xfrm>
        </p:grpSpPr>
        <p:sp>
          <p:nvSpPr>
            <p:cNvPr id="248" name="Google Shape;248;p7"/>
            <p:cNvSpPr/>
            <p:nvPr/>
          </p:nvSpPr>
          <p:spPr>
            <a:xfrm>
              <a:off x="0" y="0"/>
              <a:ext cx="3059826" cy="2709333"/>
            </a:xfrm>
            <a:custGeom>
              <a:rect b="b" l="l" r="r" t="t"/>
              <a:pathLst>
                <a:path extrusionOk="0" h="2709333" w="3059826">
                  <a:moveTo>
                    <a:pt x="0" y="0"/>
                  </a:moveTo>
                  <a:lnTo>
                    <a:pt x="3059826" y="0"/>
                  </a:lnTo>
                  <a:lnTo>
                    <a:pt x="30598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7"/>
            <p:cNvSpPr txBox="1"/>
            <p:nvPr/>
          </p:nvSpPr>
          <p:spPr>
            <a:xfrm>
              <a:off x="0" y="-38100"/>
              <a:ext cx="305982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7"/>
          <p:cNvSpPr/>
          <p:nvPr/>
        </p:nvSpPr>
        <p:spPr>
          <a:xfrm>
            <a:off x="8181316" y="1678310"/>
            <a:ext cx="9722083" cy="6930379"/>
          </a:xfrm>
          <a:custGeom>
            <a:rect b="b" l="l" r="r" t="t"/>
            <a:pathLst>
              <a:path extrusionOk="0" h="6930379" w="9722083">
                <a:moveTo>
                  <a:pt x="0" y="0"/>
                </a:moveTo>
                <a:lnTo>
                  <a:pt x="9722083" y="0"/>
                </a:lnTo>
                <a:lnTo>
                  <a:pt x="9722083" y="6930380"/>
                </a:lnTo>
                <a:lnTo>
                  <a:pt x="0" y="6930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089" l="0" r="0" t="-166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7"/>
          <p:cNvGrpSpPr/>
          <p:nvPr/>
        </p:nvGrpSpPr>
        <p:grpSpPr>
          <a:xfrm>
            <a:off x="16614321" y="7318733"/>
            <a:ext cx="1289957" cy="1289957"/>
            <a:chOff x="0" y="0"/>
            <a:chExt cx="812800" cy="812800"/>
          </a:xfrm>
        </p:grpSpPr>
        <p:sp>
          <p:nvSpPr>
            <p:cNvPr id="252" name="Google Shape;252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7"/>
          <p:cNvSpPr/>
          <p:nvPr/>
        </p:nvSpPr>
        <p:spPr>
          <a:xfrm rot="5400000">
            <a:off x="2490357" y="5092065"/>
            <a:ext cx="10287000" cy="102870"/>
          </a:xfrm>
          <a:custGeom>
            <a:rect b="b" l="l" r="r" t="t"/>
            <a:pathLst>
              <a:path extrusionOk="0" h="102870" w="10287000">
                <a:moveTo>
                  <a:pt x="0" y="0"/>
                </a:moveTo>
                <a:lnTo>
                  <a:pt x="10287000" y="0"/>
                </a:lnTo>
                <a:lnTo>
                  <a:pt x="10287000" y="102870"/>
                </a:lnTo>
                <a:lnTo>
                  <a:pt x="0" y="10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230883" y="1464809"/>
            <a:ext cx="6357981" cy="1642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/>
          <p:nvPr/>
        </p:nvSpPr>
        <p:spPr>
          <a:xfrm>
            <a:off x="10105414" y="-3741011"/>
            <a:ext cx="10901093" cy="10901093"/>
          </a:xfrm>
          <a:custGeom>
            <a:rect b="b" l="l" r="r" t="t"/>
            <a:pathLst>
              <a:path extrusionOk="0"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-2335306" y="8594810"/>
            <a:ext cx="4769224" cy="2384612"/>
          </a:xfrm>
          <a:custGeom>
            <a:rect b="b" l="l" r="r" t="t"/>
            <a:pathLst>
              <a:path extrusionOk="0" h="2384612" w="4769224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 txBox="1"/>
          <p:nvPr/>
        </p:nvSpPr>
        <p:spPr>
          <a:xfrm>
            <a:off x="1519720" y="4326523"/>
            <a:ext cx="10238961" cy="1928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32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Guest Satisfaction: Methodology and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9"/>
          <p:cNvGrpSpPr/>
          <p:nvPr/>
        </p:nvGrpSpPr>
        <p:grpSpPr>
          <a:xfrm>
            <a:off x="0" y="87349"/>
            <a:ext cx="3409873" cy="708890"/>
            <a:chOff x="0" y="-30787"/>
            <a:chExt cx="4546497" cy="945187"/>
          </a:xfrm>
        </p:grpSpPr>
        <p:grpSp>
          <p:nvGrpSpPr>
            <p:cNvPr id="270" name="Google Shape;270;p9"/>
            <p:cNvGrpSpPr/>
            <p:nvPr/>
          </p:nvGrpSpPr>
          <p:grpSpPr>
            <a:xfrm>
              <a:off x="0" y="0"/>
              <a:ext cx="914400" cy="914400"/>
              <a:chOff x="0" y="0"/>
              <a:chExt cx="812800" cy="812800"/>
            </a:xfrm>
          </p:grpSpPr>
          <p:sp>
            <p:nvSpPr>
              <p:cNvPr id="271" name="Google Shape;27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rgbClr val="FE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  <p:grpSp>
          <p:nvGrpSpPr>
            <p:cNvPr id="273" name="Google Shape;273;p9"/>
            <p:cNvGrpSpPr/>
            <p:nvPr/>
          </p:nvGrpSpPr>
          <p:grpSpPr>
            <a:xfrm>
              <a:off x="682614" y="-30787"/>
              <a:ext cx="3863883" cy="831313"/>
              <a:chOff x="0" y="-28575"/>
              <a:chExt cx="763236" cy="164210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0" y="0"/>
                <a:ext cx="763236" cy="135635"/>
              </a:xfrm>
              <a:custGeom>
                <a:rect b="b" l="l" r="r" t="t"/>
                <a:pathLst>
                  <a:path extrusionOk="0" h="135635" w="763236">
                    <a:moveTo>
                      <a:pt x="66789" y="0"/>
                    </a:moveTo>
                    <a:lnTo>
                      <a:pt x="696447" y="0"/>
                    </a:lnTo>
                    <a:cubicBezTo>
                      <a:pt x="733334" y="0"/>
                      <a:pt x="763236" y="29902"/>
                      <a:pt x="763236" y="66789"/>
                    </a:cubicBezTo>
                    <a:lnTo>
                      <a:pt x="763236" y="68846"/>
                    </a:lnTo>
                    <a:cubicBezTo>
                      <a:pt x="763236" y="105733"/>
                      <a:pt x="733334" y="135635"/>
                      <a:pt x="696447" y="135635"/>
                    </a:cubicBezTo>
                    <a:lnTo>
                      <a:pt x="66789" y="135635"/>
                    </a:lnTo>
                    <a:cubicBezTo>
                      <a:pt x="29902" y="135635"/>
                      <a:pt x="0" y="105733"/>
                      <a:pt x="0" y="68846"/>
                    </a:cubicBezTo>
                    <a:lnTo>
                      <a:pt x="0" y="66789"/>
                    </a:lnTo>
                    <a:cubicBezTo>
                      <a:pt x="0" y="29902"/>
                      <a:pt x="29902" y="0"/>
                      <a:pt x="66789" y="0"/>
                    </a:cubicBezTo>
                    <a:close/>
                  </a:path>
                </a:pathLst>
              </a:custGeom>
              <a:solidFill>
                <a:srgbClr val="F47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9"/>
              <p:cNvSpPr txBox="1"/>
              <p:nvPr/>
            </p:nvSpPr>
            <p:spPr>
              <a:xfrm>
                <a:off x="0" y="-28575"/>
                <a:ext cx="763236" cy="16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Guest Satisfaction</a:t>
                </a:r>
                <a:endParaRPr/>
              </a:p>
            </p:txBody>
          </p:sp>
        </p:grpSp>
      </p:grpSp>
      <p:grpSp>
        <p:nvGrpSpPr>
          <p:cNvPr id="276" name="Google Shape;276;p9"/>
          <p:cNvGrpSpPr/>
          <p:nvPr/>
        </p:nvGrpSpPr>
        <p:grpSpPr>
          <a:xfrm>
            <a:off x="17259300" y="8174230"/>
            <a:ext cx="1288198" cy="1538104"/>
            <a:chOff x="0" y="-38100"/>
            <a:chExt cx="339278" cy="405097"/>
          </a:xfrm>
        </p:grpSpPr>
        <p:sp>
          <p:nvSpPr>
            <p:cNvPr id="277" name="Google Shape;277;p9"/>
            <p:cNvSpPr/>
            <p:nvPr/>
          </p:nvSpPr>
          <p:spPr>
            <a:xfrm>
              <a:off x="0" y="0"/>
              <a:ext cx="339278" cy="366997"/>
            </a:xfrm>
            <a:custGeom>
              <a:rect b="b" l="l" r="r" t="t"/>
              <a:pathLst>
                <a:path extrusionOk="0" h="366997" w="339278">
                  <a:moveTo>
                    <a:pt x="169639" y="0"/>
                  </a:moveTo>
                  <a:lnTo>
                    <a:pt x="169639" y="0"/>
                  </a:lnTo>
                  <a:cubicBezTo>
                    <a:pt x="214630" y="0"/>
                    <a:pt x="257779" y="17873"/>
                    <a:pt x="289592" y="49686"/>
                  </a:cubicBezTo>
                  <a:cubicBezTo>
                    <a:pt x="321406" y="81500"/>
                    <a:pt x="339278" y="124648"/>
                    <a:pt x="339278" y="169639"/>
                  </a:cubicBezTo>
                  <a:lnTo>
                    <a:pt x="339278" y="197358"/>
                  </a:lnTo>
                  <a:cubicBezTo>
                    <a:pt x="339278" y="242349"/>
                    <a:pt x="321406" y="285498"/>
                    <a:pt x="289592" y="317311"/>
                  </a:cubicBezTo>
                  <a:cubicBezTo>
                    <a:pt x="257779" y="349125"/>
                    <a:pt x="214630" y="366997"/>
                    <a:pt x="169639" y="366997"/>
                  </a:cubicBezTo>
                  <a:lnTo>
                    <a:pt x="169639" y="366997"/>
                  </a:lnTo>
                  <a:cubicBezTo>
                    <a:pt x="124648" y="366997"/>
                    <a:pt x="81500" y="349125"/>
                    <a:pt x="49686" y="317311"/>
                  </a:cubicBezTo>
                  <a:cubicBezTo>
                    <a:pt x="17873" y="285498"/>
                    <a:pt x="0" y="242349"/>
                    <a:pt x="0" y="197358"/>
                  </a:cubicBezTo>
                  <a:lnTo>
                    <a:pt x="0" y="169639"/>
                  </a:lnTo>
                  <a:cubicBezTo>
                    <a:pt x="0" y="124648"/>
                    <a:pt x="17873" y="81500"/>
                    <a:pt x="49686" y="49686"/>
                  </a:cubicBezTo>
                  <a:cubicBezTo>
                    <a:pt x="81500" y="17873"/>
                    <a:pt x="124648" y="0"/>
                    <a:pt x="16963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9"/>
            <p:cNvSpPr txBox="1"/>
            <p:nvPr/>
          </p:nvSpPr>
          <p:spPr>
            <a:xfrm>
              <a:off x="0" y="-38100"/>
              <a:ext cx="339278" cy="405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9"/>
          <p:cNvGrpSpPr/>
          <p:nvPr/>
        </p:nvGrpSpPr>
        <p:grpSpPr>
          <a:xfrm>
            <a:off x="1246057" y="1047325"/>
            <a:ext cx="7372350" cy="842707"/>
            <a:chOff x="0" y="-38100"/>
            <a:chExt cx="1941689" cy="221948"/>
          </a:xfrm>
        </p:grpSpPr>
        <p:sp>
          <p:nvSpPr>
            <p:cNvPr id="280" name="Google Shape;280;p9"/>
            <p:cNvSpPr/>
            <p:nvPr/>
          </p:nvSpPr>
          <p:spPr>
            <a:xfrm>
              <a:off x="0" y="0"/>
              <a:ext cx="1941689" cy="183848"/>
            </a:xfrm>
            <a:custGeom>
              <a:rect b="b" l="l" r="r" t="t"/>
              <a:pathLst>
                <a:path extrusionOk="0" h="183848" w="1941689">
                  <a:moveTo>
                    <a:pt x="53557" y="0"/>
                  </a:moveTo>
                  <a:lnTo>
                    <a:pt x="1888132" y="0"/>
                  </a:lnTo>
                  <a:cubicBezTo>
                    <a:pt x="1902336" y="0"/>
                    <a:pt x="1915959" y="5643"/>
                    <a:pt x="1926002" y="15686"/>
                  </a:cubicBezTo>
                  <a:cubicBezTo>
                    <a:pt x="1936046" y="25730"/>
                    <a:pt x="1941689" y="39352"/>
                    <a:pt x="1941689" y="53557"/>
                  </a:cubicBezTo>
                  <a:lnTo>
                    <a:pt x="1941689" y="130291"/>
                  </a:lnTo>
                  <a:cubicBezTo>
                    <a:pt x="1941689" y="144495"/>
                    <a:pt x="1936046" y="158117"/>
                    <a:pt x="1926002" y="168161"/>
                  </a:cubicBezTo>
                  <a:cubicBezTo>
                    <a:pt x="1915959" y="178205"/>
                    <a:pt x="1902336" y="183848"/>
                    <a:pt x="1888132" y="183848"/>
                  </a:cubicBezTo>
                  <a:lnTo>
                    <a:pt x="53557" y="183848"/>
                  </a:lnTo>
                  <a:cubicBezTo>
                    <a:pt x="39352" y="183848"/>
                    <a:pt x="25730" y="178205"/>
                    <a:pt x="15686" y="168161"/>
                  </a:cubicBezTo>
                  <a:cubicBezTo>
                    <a:pt x="5643" y="158117"/>
                    <a:pt x="0" y="144495"/>
                    <a:pt x="0" y="130291"/>
                  </a:cubicBezTo>
                  <a:lnTo>
                    <a:pt x="0" y="53557"/>
                  </a:lnTo>
                  <a:cubicBezTo>
                    <a:pt x="0" y="39352"/>
                    <a:pt x="5643" y="25730"/>
                    <a:pt x="15686" y="15686"/>
                  </a:cubicBezTo>
                  <a:cubicBezTo>
                    <a:pt x="25730" y="5643"/>
                    <a:pt x="39352" y="0"/>
                    <a:pt x="5355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9"/>
            <p:cNvSpPr txBox="1"/>
            <p:nvPr/>
          </p:nvSpPr>
          <p:spPr>
            <a:xfrm>
              <a:off x="0" y="-38100"/>
              <a:ext cx="1941689" cy="221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9"/>
          <p:cNvGrpSpPr/>
          <p:nvPr/>
        </p:nvGrpSpPr>
        <p:grpSpPr>
          <a:xfrm>
            <a:off x="17411700" y="8326630"/>
            <a:ext cx="1288198" cy="1538104"/>
            <a:chOff x="0" y="-38100"/>
            <a:chExt cx="339278" cy="405097"/>
          </a:xfrm>
        </p:grpSpPr>
        <p:sp>
          <p:nvSpPr>
            <p:cNvPr id="283" name="Google Shape;283;p9"/>
            <p:cNvSpPr/>
            <p:nvPr/>
          </p:nvSpPr>
          <p:spPr>
            <a:xfrm>
              <a:off x="0" y="0"/>
              <a:ext cx="339278" cy="366997"/>
            </a:xfrm>
            <a:custGeom>
              <a:rect b="b" l="l" r="r" t="t"/>
              <a:pathLst>
                <a:path extrusionOk="0" h="366997" w="339278">
                  <a:moveTo>
                    <a:pt x="169639" y="0"/>
                  </a:moveTo>
                  <a:lnTo>
                    <a:pt x="169639" y="0"/>
                  </a:lnTo>
                  <a:cubicBezTo>
                    <a:pt x="214630" y="0"/>
                    <a:pt x="257779" y="17873"/>
                    <a:pt x="289592" y="49686"/>
                  </a:cubicBezTo>
                  <a:cubicBezTo>
                    <a:pt x="321406" y="81500"/>
                    <a:pt x="339278" y="124648"/>
                    <a:pt x="339278" y="169639"/>
                  </a:cubicBezTo>
                  <a:lnTo>
                    <a:pt x="339278" y="197358"/>
                  </a:lnTo>
                  <a:cubicBezTo>
                    <a:pt x="339278" y="242349"/>
                    <a:pt x="321406" y="285498"/>
                    <a:pt x="289592" y="317311"/>
                  </a:cubicBezTo>
                  <a:cubicBezTo>
                    <a:pt x="257779" y="349125"/>
                    <a:pt x="214630" y="366997"/>
                    <a:pt x="169639" y="366997"/>
                  </a:cubicBezTo>
                  <a:lnTo>
                    <a:pt x="169639" y="366997"/>
                  </a:lnTo>
                  <a:cubicBezTo>
                    <a:pt x="124648" y="366997"/>
                    <a:pt x="81500" y="349125"/>
                    <a:pt x="49686" y="317311"/>
                  </a:cubicBezTo>
                  <a:cubicBezTo>
                    <a:pt x="17873" y="285498"/>
                    <a:pt x="0" y="242349"/>
                    <a:pt x="0" y="197358"/>
                  </a:cubicBezTo>
                  <a:lnTo>
                    <a:pt x="0" y="169639"/>
                  </a:lnTo>
                  <a:cubicBezTo>
                    <a:pt x="0" y="124648"/>
                    <a:pt x="17873" y="81500"/>
                    <a:pt x="49686" y="49686"/>
                  </a:cubicBezTo>
                  <a:cubicBezTo>
                    <a:pt x="81500" y="17873"/>
                    <a:pt x="124648" y="0"/>
                    <a:pt x="16963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9"/>
            <p:cNvSpPr txBox="1"/>
            <p:nvPr/>
          </p:nvSpPr>
          <p:spPr>
            <a:xfrm>
              <a:off x="0" y="-38100"/>
              <a:ext cx="339278" cy="405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9"/>
          <p:cNvGrpSpPr/>
          <p:nvPr/>
        </p:nvGrpSpPr>
        <p:grpSpPr>
          <a:xfrm>
            <a:off x="7421421" y="-34222"/>
            <a:ext cx="7737984" cy="799457"/>
            <a:chOff x="0" y="-38100"/>
            <a:chExt cx="2037987" cy="210556"/>
          </a:xfrm>
        </p:grpSpPr>
        <p:sp>
          <p:nvSpPr>
            <p:cNvPr id="286" name="Google Shape;286;p9"/>
            <p:cNvSpPr/>
            <p:nvPr/>
          </p:nvSpPr>
          <p:spPr>
            <a:xfrm>
              <a:off x="0" y="0"/>
              <a:ext cx="2037987" cy="172456"/>
            </a:xfrm>
            <a:custGeom>
              <a:rect b="b" l="l" r="r" t="t"/>
              <a:pathLst>
                <a:path extrusionOk="0" h="172456" w="2037987">
                  <a:moveTo>
                    <a:pt x="51026" y="0"/>
                  </a:moveTo>
                  <a:lnTo>
                    <a:pt x="1986961" y="0"/>
                  </a:lnTo>
                  <a:cubicBezTo>
                    <a:pt x="2000494" y="0"/>
                    <a:pt x="2013473" y="5376"/>
                    <a:pt x="2023042" y="14945"/>
                  </a:cubicBezTo>
                  <a:cubicBezTo>
                    <a:pt x="2032612" y="24514"/>
                    <a:pt x="2037987" y="37493"/>
                    <a:pt x="2037987" y="51026"/>
                  </a:cubicBezTo>
                  <a:lnTo>
                    <a:pt x="2037987" y="121431"/>
                  </a:lnTo>
                  <a:cubicBezTo>
                    <a:pt x="2037987" y="134963"/>
                    <a:pt x="2032612" y="147942"/>
                    <a:pt x="2023042" y="157511"/>
                  </a:cubicBezTo>
                  <a:cubicBezTo>
                    <a:pt x="2013473" y="167081"/>
                    <a:pt x="2000494" y="172456"/>
                    <a:pt x="1986961" y="172456"/>
                  </a:cubicBezTo>
                  <a:lnTo>
                    <a:pt x="51026" y="172456"/>
                  </a:lnTo>
                  <a:cubicBezTo>
                    <a:pt x="37493" y="172456"/>
                    <a:pt x="24514" y="167081"/>
                    <a:pt x="14945" y="157511"/>
                  </a:cubicBezTo>
                  <a:cubicBezTo>
                    <a:pt x="5376" y="147942"/>
                    <a:pt x="0" y="134963"/>
                    <a:pt x="0" y="121431"/>
                  </a:cubicBezTo>
                  <a:lnTo>
                    <a:pt x="0" y="51026"/>
                  </a:lnTo>
                  <a:cubicBezTo>
                    <a:pt x="0" y="37493"/>
                    <a:pt x="5376" y="24514"/>
                    <a:pt x="14945" y="14945"/>
                  </a:cubicBezTo>
                  <a:cubicBezTo>
                    <a:pt x="24514" y="5376"/>
                    <a:pt x="37493" y="0"/>
                    <a:pt x="5102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0" y="-38100"/>
              <a:ext cx="2037987" cy="2105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9"/>
          <p:cNvGrpSpPr/>
          <p:nvPr/>
        </p:nvGrpSpPr>
        <p:grpSpPr>
          <a:xfrm>
            <a:off x="16614321" y="7318733"/>
            <a:ext cx="1289957" cy="1289957"/>
            <a:chOff x="0" y="0"/>
            <a:chExt cx="812800" cy="812800"/>
          </a:xfrm>
        </p:grpSpPr>
        <p:sp>
          <p:nvSpPr>
            <p:cNvPr id="289" name="Google Shape;289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9"/>
          <p:cNvSpPr/>
          <p:nvPr/>
        </p:nvSpPr>
        <p:spPr>
          <a:xfrm>
            <a:off x="796018" y="3334417"/>
            <a:ext cx="10256625" cy="5136874"/>
          </a:xfrm>
          <a:custGeom>
            <a:rect b="b" l="l" r="r" t="t"/>
            <a:pathLst>
              <a:path extrusionOk="0" h="5136874" w="10256625">
                <a:moveTo>
                  <a:pt x="0" y="0"/>
                </a:moveTo>
                <a:lnTo>
                  <a:pt x="10256625" y="0"/>
                </a:lnTo>
                <a:lnTo>
                  <a:pt x="10256625" y="5136874"/>
                </a:lnTo>
                <a:lnTo>
                  <a:pt x="0" y="5136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 txBox="1"/>
          <p:nvPr/>
        </p:nvSpPr>
        <p:spPr>
          <a:xfrm>
            <a:off x="1028700" y="1115786"/>
            <a:ext cx="9521642" cy="8039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33">
                <a:solidFill>
                  <a:srgbClr val="F47C00"/>
                </a:solidFill>
                <a:latin typeface="Arial"/>
                <a:ea typeface="Arial"/>
                <a:cs typeface="Arial"/>
                <a:sym typeface="Arial"/>
              </a:rPr>
              <a:t>Guest Satisfaction Feature</a:t>
            </a:r>
            <a:endParaRPr/>
          </a:p>
        </p:txBody>
      </p:sp>
      <p:sp>
        <p:nvSpPr>
          <p:cNvPr id="293" name="Google Shape;293;p9"/>
          <p:cNvSpPr/>
          <p:nvPr/>
        </p:nvSpPr>
        <p:spPr>
          <a:xfrm rot="-5400000">
            <a:off x="16399378" y="-227355"/>
            <a:ext cx="2512109" cy="2512109"/>
          </a:xfrm>
          <a:custGeom>
            <a:rect b="b" l="l" r="r" t="t"/>
            <a:pathLst>
              <a:path extrusionOk="0" h="2512109" w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9"/>
          <p:cNvSpPr txBox="1"/>
          <p:nvPr/>
        </p:nvSpPr>
        <p:spPr>
          <a:xfrm>
            <a:off x="11919150" y="2586851"/>
            <a:ext cx="5340150" cy="6671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About the Feature: Ratings were on a scale from 0-100 with 100 being the best score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 Decision: Deciding how many classes to split this feature into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Representation: The feature is highly skewed left with a mean of 93 and a 25th percentile of 90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Implementation:  Three classes led to a low accuracy score on the first K-Nearest Neighbors model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9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Strategy: Two classes 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Satisfaction: score &gt;= 98</a:t>
            </a:r>
            <a:endParaRPr/>
          </a:p>
          <a:p>
            <a:pPr indent="0" lvl="0" marL="0" marR="0" rtl="0" algn="l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High Satisfaction: score &lt; 98</a:t>
            </a:r>
            <a:endParaRPr/>
          </a:p>
        </p:txBody>
      </p:sp>
      <p:grpSp>
        <p:nvGrpSpPr>
          <p:cNvPr id="295" name="Google Shape;295;p9"/>
          <p:cNvGrpSpPr/>
          <p:nvPr/>
        </p:nvGrpSpPr>
        <p:grpSpPr>
          <a:xfrm>
            <a:off x="597630" y="3160030"/>
            <a:ext cx="10692783" cy="5448660"/>
            <a:chOff x="0" y="-38100"/>
            <a:chExt cx="2336152" cy="1190419"/>
          </a:xfrm>
        </p:grpSpPr>
        <p:sp>
          <p:nvSpPr>
            <p:cNvPr id="296" name="Google Shape;296;p9"/>
            <p:cNvSpPr/>
            <p:nvPr/>
          </p:nvSpPr>
          <p:spPr>
            <a:xfrm>
              <a:off x="0" y="0"/>
              <a:ext cx="2336152" cy="1152319"/>
            </a:xfrm>
            <a:custGeom>
              <a:rect b="b" l="l" r="r" t="t"/>
              <a:pathLst>
                <a:path extrusionOk="0" h="1152319" w="2336152">
                  <a:moveTo>
                    <a:pt x="36926" y="0"/>
                  </a:moveTo>
                  <a:lnTo>
                    <a:pt x="2299226" y="0"/>
                  </a:lnTo>
                  <a:cubicBezTo>
                    <a:pt x="2309019" y="0"/>
                    <a:pt x="2318411" y="3890"/>
                    <a:pt x="2325336" y="10815"/>
                  </a:cubicBezTo>
                  <a:cubicBezTo>
                    <a:pt x="2332261" y="17740"/>
                    <a:pt x="2336152" y="27132"/>
                    <a:pt x="2336152" y="36926"/>
                  </a:cubicBezTo>
                  <a:lnTo>
                    <a:pt x="2336152" y="1115394"/>
                  </a:lnTo>
                  <a:cubicBezTo>
                    <a:pt x="2336152" y="1125187"/>
                    <a:pt x="2332261" y="1134579"/>
                    <a:pt x="2325336" y="1141504"/>
                  </a:cubicBezTo>
                  <a:cubicBezTo>
                    <a:pt x="2318411" y="1148429"/>
                    <a:pt x="2309019" y="1152319"/>
                    <a:pt x="2299226" y="1152319"/>
                  </a:cubicBezTo>
                  <a:lnTo>
                    <a:pt x="36926" y="1152319"/>
                  </a:lnTo>
                  <a:cubicBezTo>
                    <a:pt x="27132" y="1152319"/>
                    <a:pt x="17740" y="1148429"/>
                    <a:pt x="10815" y="1141504"/>
                  </a:cubicBezTo>
                  <a:cubicBezTo>
                    <a:pt x="3890" y="1134579"/>
                    <a:pt x="0" y="1125187"/>
                    <a:pt x="0" y="1115394"/>
                  </a:cubicBezTo>
                  <a:lnTo>
                    <a:pt x="0" y="36926"/>
                  </a:lnTo>
                  <a:cubicBezTo>
                    <a:pt x="0" y="27132"/>
                    <a:pt x="3890" y="17740"/>
                    <a:pt x="10815" y="10815"/>
                  </a:cubicBezTo>
                  <a:cubicBezTo>
                    <a:pt x="17740" y="3890"/>
                    <a:pt x="27132" y="0"/>
                    <a:pt x="36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66675">
              <a:solidFill>
                <a:srgbClr val="F95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9"/>
            <p:cNvSpPr txBox="1"/>
            <p:nvPr/>
          </p:nvSpPr>
          <p:spPr>
            <a:xfrm>
              <a:off x="0" y="-38100"/>
              <a:ext cx="2336152" cy="11904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175" lIns="47175" spcFirstLastPara="1" rIns="47175" wrap="square" tIns="47175">
              <a:noAutofit/>
            </a:bodyPr>
            <a:lstStyle/>
            <a:p>
              <a:pPr indent="0" lvl="0" marL="0" marR="0" rtl="0" algn="ctr">
                <a:lnSpc>
                  <a:spcPct val="162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